
<file path=[Content_Types].xml><?xml version="1.0" encoding="utf-8"?>
<Types xmlns="http://schemas.openxmlformats.org/package/2006/content-types">
  <Default Extension="xml" ContentType="application/xml"/>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dp" ContentType="image/vnd.ms-photo"/>
  <Default Extension="wmf" ContentType="image/x-wmf"/>
  <Default Extension="rels" ContentType="application/vnd.openxmlformats-package.relationship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p:sldMasterIdLst>
    <p:sldMasterId id="2147483648" r:id="rId1"/>
    <p:sldMasterId id="2147483669" r:id="rId3"/>
    <p:sldMasterId id="2147483690" r:id="rId4"/>
    <p:sldMasterId id="2147483711" r:id="rId5"/>
    <p:sldMasterId id="2147483732" r:id="rId6"/>
    <p:sldMasterId id="2147483753" r:id="rId7"/>
    <p:sldMasterId id="2147483774" r:id="rId8"/>
    <p:sldMasterId id="2147483795" r:id="rId9"/>
    <p:sldMasterId id="2147483816" r:id="rId10"/>
  </p:sldMasterIdLst>
  <p:notesMasterIdLst>
    <p:notesMasterId r:id="rId13"/>
  </p:notesMasterIdLst>
  <p:handoutMasterIdLst>
    <p:handoutMasterId r:id="rId32"/>
  </p:handoutMasterIdLst>
  <p:sldIdLst>
    <p:sldId id="256" r:id="rId11"/>
    <p:sldId id="535" r:id="rId12"/>
    <p:sldId id="534" r:id="rId14"/>
    <p:sldId id="553" r:id="rId15"/>
    <p:sldId id="410" r:id="rId16"/>
    <p:sldId id="532" r:id="rId17"/>
    <p:sldId id="527" r:id="rId18"/>
    <p:sldId id="549" r:id="rId19"/>
    <p:sldId id="555" r:id="rId20"/>
    <p:sldId id="552" r:id="rId21"/>
    <p:sldId id="559" r:id="rId22"/>
    <p:sldId id="557" r:id="rId23"/>
    <p:sldId id="525" r:id="rId24"/>
    <p:sldId id="528" r:id="rId25"/>
    <p:sldId id="531" r:id="rId26"/>
    <p:sldId id="411" r:id="rId27"/>
    <p:sldId id="529" r:id="rId28"/>
    <p:sldId id="533" r:id="rId29"/>
    <p:sldId id="526" r:id="rId30"/>
    <p:sldId id="258" r:id="rId31"/>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0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72"/>
      </p:cViewPr>
      <p:guideLst/>
    </p:cSldViewPr>
  </p:slideViewPr>
  <p:notesTextViewPr>
    <p:cViewPr>
      <p:scale>
        <a:sx n="1" d="1"/>
        <a:sy n="1" d="1"/>
      </p:scale>
      <p:origin x="0" y="0"/>
    </p:cViewPr>
  </p:notesText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9" Type="http://schemas.openxmlformats.org/officeDocument/2006/relationships/tags" Target="tags/tag20.xml"/><Relationship Id="rId38" Type="http://schemas.openxmlformats.org/officeDocument/2006/relationships/customXml" Target="../customXml/item3.xml"/><Relationship Id="rId37" Type="http://schemas.openxmlformats.org/officeDocument/2006/relationships/customXml" Target="../customXml/item2.xml"/><Relationship Id="rId36" Type="http://schemas.openxmlformats.org/officeDocument/2006/relationships/customXml" Target="../customXml/item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0.xml"/><Relationship Id="rId30" Type="http://schemas.openxmlformats.org/officeDocument/2006/relationships/slide" Target="slides/slide19.xml"/><Relationship Id="rId3" Type="http://schemas.openxmlformats.org/officeDocument/2006/relationships/slideMaster" Target="slideMasters/slideMaster2.xml"/><Relationship Id="rId29" Type="http://schemas.openxmlformats.org/officeDocument/2006/relationships/slide" Target="slides/slide18.xml"/><Relationship Id="rId28" Type="http://schemas.openxmlformats.org/officeDocument/2006/relationships/slide" Target="slides/slide17.xml"/><Relationship Id="rId27" Type="http://schemas.openxmlformats.org/officeDocument/2006/relationships/slide" Target="slides/slide16.xml"/><Relationship Id="rId26" Type="http://schemas.openxmlformats.org/officeDocument/2006/relationships/slide" Target="slides/slide15.xml"/><Relationship Id="rId25" Type="http://schemas.openxmlformats.org/officeDocument/2006/relationships/slide" Target="slides/slide14.xml"/><Relationship Id="rId24" Type="http://schemas.openxmlformats.org/officeDocument/2006/relationships/slide" Target="slides/slide13.xml"/><Relationship Id="rId23" Type="http://schemas.openxmlformats.org/officeDocument/2006/relationships/slide" Target="slides/slide12.xml"/><Relationship Id="rId22" Type="http://schemas.openxmlformats.org/officeDocument/2006/relationships/slide" Target="slides/slide11.xml"/><Relationship Id="rId21" Type="http://schemas.openxmlformats.org/officeDocument/2006/relationships/slide" Target="slides/slide10.xml"/><Relationship Id="rId20" Type="http://schemas.openxmlformats.org/officeDocument/2006/relationships/slide" Target="slides/slide9.xml"/><Relationship Id="rId2" Type="http://schemas.openxmlformats.org/officeDocument/2006/relationships/theme" Target="theme/theme1.xml"/><Relationship Id="rId19" Type="http://schemas.openxmlformats.org/officeDocument/2006/relationships/slide" Target="slides/slide8.xml"/><Relationship Id="rId18" Type="http://schemas.openxmlformats.org/officeDocument/2006/relationships/slide" Target="slides/slide7.xml"/><Relationship Id="rId17" Type="http://schemas.openxmlformats.org/officeDocument/2006/relationships/slide" Target="slides/slide6.xml"/><Relationship Id="rId16" Type="http://schemas.openxmlformats.org/officeDocument/2006/relationships/slide" Target="slides/slide5.xml"/><Relationship Id="rId15" Type="http://schemas.openxmlformats.org/officeDocument/2006/relationships/slide" Target="slides/slide4.xml"/><Relationship Id="rId14" Type="http://schemas.openxmlformats.org/officeDocument/2006/relationships/slide" Target="slides/slide3.xml"/><Relationship Id="rId13" Type="http://schemas.openxmlformats.org/officeDocument/2006/relationships/notesMaster" Target="notesMasters/notesMaster1.xml"/><Relationship Id="rId12" Type="http://schemas.openxmlformats.org/officeDocument/2006/relationships/slide" Target="slides/slide2.xml"/><Relationship Id="rId11" Type="http://schemas.openxmlformats.org/officeDocument/2006/relationships/slide" Target="slides/slide1.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D84AB9-7730-4B87-9E48-30A12613AF4B}"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DEE994-A936-4FED-8B24-1063636F636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5615B-2E36-40FA-AF72-4D9A93FB1862}" type="datetimeFigureOut">
              <a:rPr lang="zh-CN" altLang="en-US" smtClean="0"/>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D03A8-EEFB-4C6F-AC4C-6F2A905525A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showMasterSp="0">
  <p:cSld name="1_FranklinWH_微软雅黑_标题">
    <p:spTree>
      <p:nvGrpSpPr>
        <p:cNvPr id="1" name=""/>
        <p:cNvGrpSpPr/>
        <p:nvPr/>
      </p:nvGrpSpPr>
      <p:grpSpPr>
        <a:xfrm>
          <a:off x="0" y="0"/>
          <a:ext cx="0" cy="0"/>
          <a:chOff x="0" y="0"/>
          <a:chExt cx="0" cy="0"/>
        </a:xfrm>
      </p:grpSpPr>
      <p:pic>
        <p:nvPicPr>
          <p:cNvPr id="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副标题 2"/>
          <p:cNvSpPr>
            <a:spLocks noGrp="1"/>
          </p:cNvSpPr>
          <p:nvPr>
            <p:ph type="subTitle" idx="1" hasCustomPrompt="1"/>
          </p:nvPr>
        </p:nvSpPr>
        <p:spPr>
          <a:xfrm>
            <a:off x="774441" y="3010888"/>
            <a:ext cx="3990109" cy="535853"/>
          </a:xfrm>
        </p:spPr>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z="2400" b="0" dirty="0">
                <a:solidFill>
                  <a:schemeClr val="bg1"/>
                </a:solidFill>
                <a:latin typeface="微软雅黑" panose="020B0503020204020204" pitchFamily="34" charset="-122"/>
                <a:ea typeface="微软雅黑" panose="020B0503020204020204" pitchFamily="34" charset="-122"/>
              </a:rPr>
              <a:t>此处填写项目副标题</a:t>
            </a:r>
            <a:endParaRPr lang="en-US" altLang="zh-CN" sz="2400" b="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10"/>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5" name="Title 14"/>
          <p:cNvSpPr>
            <a:spLocks noGrp="1"/>
          </p:cNvSpPr>
          <p:nvPr>
            <p:ph type="title"/>
          </p:nvPr>
        </p:nvSpPr>
        <p:spPr>
          <a:xfrm>
            <a:off x="774441" y="2246924"/>
            <a:ext cx="6992701" cy="731520"/>
          </a:xfrm>
        </p:spPr>
        <p:txBody>
          <a:bodyPr>
            <a:noAutofit/>
          </a:bodyPr>
          <a:lstStyle>
            <a:lvl1pPr>
              <a:defRPr sz="4800">
                <a:solidFill>
                  <a:schemeClr val="bg1"/>
                </a:solidFill>
              </a:defRPr>
            </a:lvl1pPr>
          </a:lstStyle>
          <a:p>
            <a:r>
              <a:rPr lang="en-US" altLang="zh-CN"/>
              <a:t>Click to edit Master title style</a:t>
            </a:r>
            <a:endParaRPr lang="zh-CN" altLang="en-US" dirty="0"/>
          </a:p>
        </p:txBody>
      </p:sp>
      <p:pic>
        <p:nvPicPr>
          <p:cNvPr id="22"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showMasterSp="0">
  <p:cSld name="2_FranklinWH_微软雅黑_标题">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sp>
        <p:nvSpPr>
          <p:cNvPr id="2" name="标题 1"/>
          <p:cNvSpPr>
            <a:spLocks noGrp="1"/>
          </p:cNvSpPr>
          <p:nvPr>
            <p:ph type="ctrTitle"/>
          </p:nvPr>
        </p:nvSpPr>
        <p:spPr>
          <a:xfrm>
            <a:off x="1524000" y="858981"/>
            <a:ext cx="9144000" cy="1983511"/>
          </a:xfrm>
        </p:spPr>
        <p:txBody>
          <a:bodyPr anchor="b">
            <a:noAutofit/>
          </a:bodyPr>
          <a:lstStyle>
            <a:lvl1pPr algn="ctr">
              <a:lnSpc>
                <a:spcPct val="150000"/>
              </a:lnSpc>
              <a:defRPr sz="48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2893935"/>
            <a:ext cx="9144000" cy="551965"/>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cxnSp>
        <p:nvCxnSpPr>
          <p:cNvPr id="5"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pic>
        <p:nvPicPr>
          <p:cNvPr id="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showMasterSp="0">
  <p:cSld name="3_FranklinWH_微软雅黑_标题">
    <p:spTree>
      <p:nvGrpSpPr>
        <p:cNvPr id="1" name=""/>
        <p:cNvGrpSpPr/>
        <p:nvPr/>
      </p:nvGrpSpPr>
      <p:grpSpPr>
        <a:xfrm>
          <a:off x="0" y="0"/>
          <a:ext cx="0" cy="0"/>
          <a:chOff x="0" y="0"/>
          <a:chExt cx="0" cy="0"/>
        </a:xfrm>
      </p:grpSpPr>
      <p:pic>
        <p:nvPicPr>
          <p:cNvPr id="10"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289903"/>
          </a:xfrm>
        </p:spPr>
        <p:txBody>
          <a:bodyPr anchor="b">
            <a:noAutofit/>
          </a:bodyPr>
          <a:lstStyle>
            <a:lvl1pPr algn="ctr">
              <a:lnSpc>
                <a:spcPct val="150000"/>
              </a:lnSpc>
              <a:defRPr sz="5400">
                <a:solidFill>
                  <a:schemeClr val="tx1">
                    <a:lumMod val="75000"/>
                    <a:lumOff val="25000"/>
                  </a:schemeClr>
                </a:solidFill>
              </a:defRPr>
            </a:lvl1pPr>
          </a:lstStyle>
          <a:p>
            <a:r>
              <a:rPr lang="en-US" altLang="zh-CN" dirty="0"/>
              <a:t>Click to edit Master title style</a:t>
            </a:r>
            <a:endParaRPr lang="zh-CN" altLang="en-US" dirty="0"/>
          </a:p>
        </p:txBody>
      </p:sp>
      <p:sp>
        <p:nvSpPr>
          <p:cNvPr id="3" name="副标题 2"/>
          <p:cNvSpPr>
            <a:spLocks noGrp="1"/>
          </p:cNvSpPr>
          <p:nvPr>
            <p:ph type="subTitle" idx="1"/>
          </p:nvPr>
        </p:nvSpPr>
        <p:spPr>
          <a:xfrm>
            <a:off x="1524000" y="2975684"/>
            <a:ext cx="9144000" cy="1132031"/>
          </a:xfrm>
        </p:spPr>
        <p:txBody>
          <a:bodyPr anchor="ctr">
            <a:normAutofit/>
          </a:bodyPr>
          <a:lstStyle>
            <a:lvl1pPr marL="0" indent="0" algn="ctr">
              <a:buNone/>
              <a:defRPr sz="2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endParaRPr lang="zh-CN" altLang="en-US" dirty="0"/>
          </a:p>
        </p:txBody>
      </p:sp>
      <p:pic>
        <p:nvPicPr>
          <p:cNvPr id="4"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4107715"/>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showMasterSp="0">
  <p:cSld name="FranklinWH_微软雅黑_标题">
    <p:spTree>
      <p:nvGrpSpPr>
        <p:cNvPr id="1" name=""/>
        <p:cNvGrpSpPr/>
        <p:nvPr/>
      </p:nvGrpSpPr>
      <p:grpSpPr>
        <a:xfrm>
          <a:off x="0" y="0"/>
          <a:ext cx="0" cy="0"/>
          <a:chOff x="0" y="0"/>
          <a:chExt cx="0" cy="0"/>
        </a:xfrm>
      </p:grpSpPr>
      <p:pic>
        <p:nvPicPr>
          <p:cNvPr id="4"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 y="0"/>
            <a:ext cx="12192000" cy="6858000"/>
          </a:xfrm>
          <a:prstGeom prst="rect">
            <a:avLst/>
          </a:prstGeom>
        </p:spPr>
      </p:pic>
      <p:sp>
        <p:nvSpPr>
          <p:cNvPr id="2" name="标题 1"/>
          <p:cNvSpPr>
            <a:spLocks noGrp="1"/>
          </p:cNvSpPr>
          <p:nvPr>
            <p:ph type="ctrTitle"/>
          </p:nvPr>
        </p:nvSpPr>
        <p:spPr>
          <a:xfrm>
            <a:off x="1524000" y="1685781"/>
            <a:ext cx="9144000" cy="1325274"/>
          </a:xfrm>
        </p:spPr>
        <p:txBody>
          <a:bodyPr anchor="b">
            <a:noAutofit/>
          </a:bodyPr>
          <a:lstStyle>
            <a:lvl1pPr algn="ctr">
              <a:lnSpc>
                <a:spcPct val="150000"/>
              </a:lnSpc>
              <a:defRPr sz="5400">
                <a:solidFill>
                  <a:schemeClr val="bg1"/>
                </a:solidFill>
              </a:defRPr>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3041074"/>
            <a:ext cx="9144000" cy="387926"/>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pic>
        <p:nvPicPr>
          <p:cNvPr id="5"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cxnSp>
        <p:nvCxnSpPr>
          <p:cNvPr id="8" name="直接连接符 11"/>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4_FranklinWH_微软雅黑_标题">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85781"/>
            <a:ext cx="9144000" cy="2387600"/>
          </a:xfrm>
        </p:spPr>
        <p:txBody>
          <a:bodyPr anchor="b">
            <a:noAutofit/>
          </a:bodyPr>
          <a:lstStyle>
            <a:lvl1pPr algn="ctr">
              <a:lnSpc>
                <a:spcPct val="150000"/>
              </a:lnSpc>
              <a:defRPr sz="5400"/>
            </a:lvl1pPr>
          </a:lstStyle>
          <a:p>
            <a:r>
              <a:rPr lang="en-US" altLang="zh-CN"/>
              <a:t>Click to edit Master title style</a:t>
            </a:r>
            <a:endParaRPr lang="zh-CN" altLang="en-US" dirty="0"/>
          </a:p>
        </p:txBody>
      </p:sp>
      <p:sp>
        <p:nvSpPr>
          <p:cNvPr id="3" name="副标题 2"/>
          <p:cNvSpPr>
            <a:spLocks noGrp="1"/>
          </p:cNvSpPr>
          <p:nvPr>
            <p:ph type="subTitle" idx="1"/>
          </p:nvPr>
        </p:nvSpPr>
        <p:spPr>
          <a:xfrm>
            <a:off x="1524000" y="4165456"/>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dirty="0"/>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FranklinWH_微软雅黑_正文">
    <p:spTree>
      <p:nvGrpSpPr>
        <p:cNvPr id="1" name=""/>
        <p:cNvGrpSpPr/>
        <p:nvPr/>
      </p:nvGrpSpPr>
      <p:grpSpPr>
        <a:xfrm>
          <a:off x="0" y="0"/>
          <a:ext cx="0" cy="0"/>
          <a:chOff x="0" y="0"/>
          <a:chExt cx="0" cy="0"/>
        </a:xfrm>
      </p:grpSpPr>
      <p:sp>
        <p:nvSpPr>
          <p:cNvPr id="5" name="内容占位符 2"/>
          <p:cNvSpPr>
            <a:spLocks noGrp="1"/>
          </p:cNvSpPr>
          <p:nvPr>
            <p:ph idx="1"/>
          </p:nvPr>
        </p:nvSpPr>
        <p:spPr>
          <a:xfrm>
            <a:off x="548639" y="1188720"/>
            <a:ext cx="11338560" cy="5029200"/>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1" name="Title 10"/>
          <p:cNvSpPr>
            <a:spLocks noGrp="1"/>
          </p:cNvSpPr>
          <p:nvPr>
            <p:ph type="title"/>
          </p:nvPr>
        </p:nvSpPr>
        <p:spPr/>
        <p:txBody>
          <a:bodyPr/>
          <a:lstStyle/>
          <a:p>
            <a:r>
              <a:rPr lang="en-US" altLang="zh-CN"/>
              <a:t>Click to edit Master title style</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dirty="0"/>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showMasterSp="0">
  <p:cSld name="FranklinWH_微软雅黑_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FranklinWH_微软雅黑_双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内容占位符 2"/>
          <p:cNvSpPr>
            <a:spLocks noGrp="1"/>
          </p:cNvSpPr>
          <p:nvPr>
            <p:ph sz="half" idx="1"/>
          </p:nvPr>
        </p:nvSpPr>
        <p:spPr>
          <a:xfrm>
            <a:off x="54864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6" name="内容占位符 3"/>
          <p:cNvSpPr>
            <a:spLocks noGrp="1"/>
          </p:cNvSpPr>
          <p:nvPr>
            <p:ph sz="half" idx="2"/>
          </p:nvPr>
        </p:nvSpPr>
        <p:spPr>
          <a:xfrm>
            <a:off x="6309360" y="1188719"/>
            <a:ext cx="5577840" cy="50292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9" name="Footer Placeholder 8"/>
          <p:cNvSpPr>
            <a:spLocks noGrp="1"/>
          </p:cNvSpPr>
          <p:nvPr>
            <p:ph type="ftr" sz="quarter" idx="11"/>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lvl1pPr>
              <a:defRPr sz="1000">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FranklinWH_微软雅黑_双栏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文本占位符 2"/>
          <p:cNvSpPr>
            <a:spLocks noGrp="1"/>
          </p:cNvSpPr>
          <p:nvPr>
            <p:ph type="body" idx="1"/>
          </p:nvPr>
        </p:nvSpPr>
        <p:spPr>
          <a:xfrm>
            <a:off x="548639"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内容占位符 3"/>
          <p:cNvSpPr>
            <a:spLocks noGrp="1"/>
          </p:cNvSpPr>
          <p:nvPr>
            <p:ph sz="half" idx="2"/>
          </p:nvPr>
        </p:nvSpPr>
        <p:spPr>
          <a:xfrm>
            <a:off x="548639"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4"/>
          <p:cNvSpPr>
            <a:spLocks noGrp="1"/>
          </p:cNvSpPr>
          <p:nvPr>
            <p:ph type="body" sz="quarter" idx="3"/>
          </p:nvPr>
        </p:nvSpPr>
        <p:spPr>
          <a:xfrm>
            <a:off x="6309360" y="1188720"/>
            <a:ext cx="5577840" cy="823912"/>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8" name="内容占位符 5"/>
          <p:cNvSpPr>
            <a:spLocks noGrp="1"/>
          </p:cNvSpPr>
          <p:nvPr>
            <p:ph sz="quarter" idx="4"/>
          </p:nvPr>
        </p:nvSpPr>
        <p:spPr>
          <a:xfrm>
            <a:off x="6309360" y="2194560"/>
            <a:ext cx="5577840" cy="402336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14" name="Footer Placeholder 1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5" name="Slide Number Placeholder 1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FranklinWH_微软雅黑_无正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4" name="Footer Placeholder 3"/>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5" name="Slide Number Placeholder 4"/>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FranklinWH_微软雅黑_空白">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7" name="Slide Number Placeholder 6"/>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FranklinWH_微软雅黑_左标题">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FranklinWH_微软雅黑_左标题+图">
    <p:spTree>
      <p:nvGrpSpPr>
        <p:cNvPr id="1" name=""/>
        <p:cNvGrpSpPr/>
        <p:nvPr/>
      </p:nvGrpSpPr>
      <p:grpSpPr>
        <a:xfrm>
          <a:off x="0" y="0"/>
          <a:ext cx="0" cy="0"/>
          <a:chOff x="0" y="0"/>
          <a:chExt cx="0" cy="0"/>
        </a:xfrm>
      </p:grpSpPr>
      <p:sp>
        <p:nvSpPr>
          <p:cNvPr id="5" name="标题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dirty="0"/>
          </a:p>
        </p:txBody>
      </p:sp>
      <p:sp>
        <p:nvSpPr>
          <p:cNvPr id="6"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dirty="0"/>
          </a:p>
        </p:txBody>
      </p:sp>
      <p:sp>
        <p:nvSpPr>
          <p:cNvPr id="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sp>
        <p:nvSpPr>
          <p:cNvPr id="9" name="Footer Placeholder 8"/>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10" name="Slide Number Placeholder 9"/>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FranklinWH_微软雅黑_正文竖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5" name="竖排文字占位符 2"/>
          <p:cNvSpPr>
            <a:spLocks noGrp="1"/>
          </p:cNvSpPr>
          <p:nvPr>
            <p:ph type="body" orient="vert" idx="1"/>
          </p:nvPr>
        </p:nvSpPr>
        <p:spPr>
          <a:xfrm>
            <a:off x="548641" y="1188719"/>
            <a:ext cx="11338560" cy="5029200"/>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FranklinWH_微软雅黑_右侧标题竖向">
    <p:spTree>
      <p:nvGrpSpPr>
        <p:cNvPr id="1" name=""/>
        <p:cNvGrpSpPr/>
        <p:nvPr/>
      </p:nvGrpSpPr>
      <p:grpSpPr>
        <a:xfrm>
          <a:off x="0" y="0"/>
          <a:ext cx="0" cy="0"/>
          <a:chOff x="0" y="0"/>
          <a:chExt cx="0" cy="0"/>
        </a:xfrm>
      </p:grpSpPr>
      <p:sp>
        <p:nvSpPr>
          <p:cNvPr id="5" name="竖排标题 1"/>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dirty="0"/>
          </a:p>
        </p:txBody>
      </p:sp>
      <p:sp>
        <p:nvSpPr>
          <p:cNvPr id="6" name="竖排文字占位符 2"/>
          <p:cNvSpPr>
            <a:spLocks noGrp="1"/>
          </p:cNvSpPr>
          <p:nvPr>
            <p:ph type="body" orient="vert" idx="1"/>
          </p:nvPr>
        </p:nvSpPr>
        <p:spPr>
          <a:xfrm>
            <a:off x="838200" y="365125"/>
            <a:ext cx="7734300" cy="5811838"/>
          </a:xfrm>
        </p:spPr>
        <p:txBody>
          <a:bodyPr vert="eaVert"/>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dirty="0"/>
          </a:p>
        </p:txBody>
      </p:sp>
      <p:sp>
        <p:nvSpPr>
          <p:cNvPr id="8" name="Footer Placeholder 7"/>
          <p:cNvSpPr>
            <a:spLocks noGrp="1"/>
          </p:cNvSpPr>
          <p:nvPr>
            <p:ph type="ftr" sz="quarter" idx="11"/>
          </p:nvPr>
        </p:nvSpPr>
        <p:spPr/>
        <p:txBody>
          <a:body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12"/>
          </p:nvPr>
        </p:nvSpPr>
        <p:spPr/>
        <p:txBody>
          <a:bodyPr/>
          <a:lstStyle/>
          <a:p>
            <a:fld id="{F0DD8F6D-F688-4A19-B20B-D47EF47C4780}" type="slidenum">
              <a:rPr lang="zh-CN" altLang="en-US" smtClean="0"/>
            </a:fld>
            <a:endParaRPr lang="zh-CN" altLang="en-US"/>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showMasterSp="0">
  <p:cSld name="2_标题和内容">
    <p:spTree>
      <p:nvGrpSpPr>
        <p:cNvPr id="1" name=""/>
        <p:cNvGrpSpPr/>
        <p:nvPr/>
      </p:nvGrpSpPr>
      <p:grpSpPr>
        <a:xfrm>
          <a:off x="0" y="0"/>
          <a:ext cx="0" cy="0"/>
          <a:chOff x="0" y="0"/>
          <a:chExt cx="0" cy="0"/>
        </a:xfrm>
      </p:grpSpPr>
      <p:pic>
        <p:nvPicPr>
          <p:cNvPr id="4"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41"/>
          <p:cNvSpPr txBox="1"/>
          <p:nvPr/>
        </p:nvSpPr>
        <p:spPr>
          <a:xfrm>
            <a:off x="742949" y="237759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bg1"/>
                </a:solidFill>
                <a:latin typeface="Lato" panose="020F0502020204030203" pitchFamily="34" charset="0"/>
                <a:ea typeface="微软雅黑" panose="020B0503020204020204" pitchFamily="34" charset="-122"/>
                <a:cs typeface="Lato" panose="020F0502020204030203" pitchFamily="34" charset="0"/>
              </a:rPr>
              <a:t>Thanks!</a:t>
            </a:r>
            <a:endParaRPr lang="zh-CN" altLang="en-US" dirty="0">
              <a:solidFill>
                <a:schemeClr val="bg1"/>
              </a:solidFill>
              <a:latin typeface="Lato" panose="020F0502020204030203" pitchFamily="34" charset="0"/>
              <a:ea typeface="微软雅黑" panose="020B0503020204020204" pitchFamily="34" charset="-122"/>
              <a:cs typeface="Lato" panose="020F0502020204030203" pitchFamily="34" charset="0"/>
            </a:endParaRPr>
          </a:p>
        </p:txBody>
      </p:sp>
      <p:sp>
        <p:nvSpPr>
          <p:cNvPr id="6" name="文本框 5"/>
          <p:cNvSpPr txBox="1"/>
          <p:nvPr/>
        </p:nvSpPr>
        <p:spPr>
          <a:xfrm>
            <a:off x="742949" y="3679353"/>
            <a:ext cx="476178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深圳市富兰瓦时技术有限公司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bg1"/>
                </a:solidFill>
                <a:latin typeface="Lato Light" panose="020F0502020204030203" pitchFamily="34" charset="0"/>
                <a:ea typeface="微软雅黑" panose="020B0503020204020204" pitchFamily="34" charset="-122"/>
              </a:rPr>
              <a:t>www.franklinwh.com</a:t>
            </a:r>
            <a:endParaRPr lang="zh-CN" altLang="en-US" sz="1600" dirty="0">
              <a:solidFill>
                <a:schemeClr val="bg1"/>
              </a:solidFill>
              <a:latin typeface="Lato Light" panose="020F0502020204030203" pitchFamily="34" charset="0"/>
              <a:ea typeface="微软雅黑" panose="020B0503020204020204" pitchFamily="34" charset="-122"/>
            </a:endParaRPr>
          </a:p>
        </p:txBody>
      </p:sp>
      <p:cxnSp>
        <p:nvCxnSpPr>
          <p:cNvPr id="10" name="直接连接符 9"/>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showMasterSp="0">
  <p:cSld name="5_标题和内容">
    <p:spTree>
      <p:nvGrpSpPr>
        <p:cNvPr id="1" name=""/>
        <p:cNvGrpSpPr/>
        <p:nvPr/>
      </p:nvGrpSpPr>
      <p:grpSpPr>
        <a:xfrm>
          <a:off x="0" y="0"/>
          <a:ext cx="0" cy="0"/>
          <a:chOff x="0" y="0"/>
          <a:chExt cx="0" cy="0"/>
        </a:xfrm>
      </p:grpSpPr>
      <p:pic>
        <p:nvPicPr>
          <p:cNvPr id="4"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5"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文本框 141"/>
          <p:cNvSpPr txBox="1"/>
          <p:nvPr/>
        </p:nvSpPr>
        <p:spPr>
          <a:xfrm>
            <a:off x="4181474" y="2921151"/>
            <a:ext cx="3829052" cy="1014730"/>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rPr>
              <a:t>Thanks!</a:t>
            </a:r>
            <a:endParaRPr lang="en-US" altLang="zh-CN" b="1" dirty="0">
              <a:solidFill>
                <a:schemeClr val="tx1">
                  <a:lumMod val="85000"/>
                  <a:lumOff val="15000"/>
                </a:schemeClr>
              </a:solidFill>
              <a:latin typeface="Lato" panose="020F0502020204030203" pitchFamily="34" charset="0"/>
              <a:ea typeface="微软雅黑" panose="020B0503020204020204" pitchFamily="34" charset="-122"/>
              <a:cs typeface="Lato" panose="020F0502020204030203" pitchFamily="34" charset="0"/>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showMasterSp="0">
  <p:cSld name="4_标题和内容">
    <p:spTree>
      <p:nvGrpSpPr>
        <p:cNvPr id="1" name=""/>
        <p:cNvGrpSpPr/>
        <p:nvPr/>
      </p:nvGrpSpPr>
      <p:grpSpPr>
        <a:xfrm>
          <a:off x="0" y="0"/>
          <a:ext cx="0" cy="0"/>
          <a:chOff x="0" y="0"/>
          <a:chExt cx="0" cy="0"/>
        </a:xfrm>
      </p:grpSpPr>
      <p:pic>
        <p:nvPicPr>
          <p:cNvPr id="8" name="图片 4" descr="2457331_082944614000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6"/>
          <p:cNvSpPr txBox="1">
            <a:spLocks noChangeArrowheads="1"/>
          </p:cNvSpPr>
          <p:nvPr/>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pic>
        <p:nvPicPr>
          <p:cNvPr id="4" name="图片 4" descr="2457331_082944614000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154238"/>
            <a:ext cx="8999538"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6"/>
          <p:cNvSpPr txBox="1">
            <a:spLocks noChangeArrowheads="1"/>
          </p:cNvSpPr>
          <p:nvPr userDrawn="1"/>
        </p:nvSpPr>
        <p:spPr bwMode="auto">
          <a:xfrm rot="-240000">
            <a:off x="5164138" y="2922588"/>
            <a:ext cx="428466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r>
              <a:rPr lang="en-US" altLang="zh-CN" sz="6000" b="1" dirty="0">
                <a:solidFill>
                  <a:srgbClr val="262626"/>
                </a:solidFill>
                <a:latin typeface="微软雅黑" panose="020B0503020204020204" pitchFamily="34" charset="-122"/>
                <a:ea typeface="微软雅黑" panose="020B0503020204020204" pitchFamily="34" charset="-122"/>
              </a:rPr>
              <a:t>THANKS</a:t>
            </a:r>
            <a:r>
              <a:rPr lang="zh-CN" altLang="en-US" sz="6000" b="1" dirty="0">
                <a:solidFill>
                  <a:srgbClr val="262626"/>
                </a:solidFill>
                <a:latin typeface="微软雅黑" panose="020B0503020204020204" pitchFamily="34" charset="-122"/>
                <a:ea typeface="微软雅黑" panose="020B0503020204020204" pitchFamily="34" charset="-122"/>
              </a:rPr>
              <a:t>！</a:t>
            </a:r>
            <a:endParaRPr lang="en-US" altLang="zh-CN" sz="6000" b="1"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showMasterSp="0">
  <p:cSld name="3_标题和内容">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pic>
        <p:nvPicPr>
          <p:cNvPr id="3" name="图片 3"/>
          <p:cNvPicPr>
            <a:picLocks noChangeAspect="1"/>
          </p:cNvPicPr>
          <p:nvPr/>
        </p:nvPicPr>
        <p:blipFill>
          <a:blip r:embed="rId2" cstate="print"/>
          <a:stretch>
            <a:fillRect/>
          </a:stretch>
        </p:blipFill>
        <p:spPr bwMode="auto">
          <a:xfrm>
            <a:off x="0" y="-15009"/>
            <a:ext cx="12192000" cy="6873009"/>
          </a:xfrm>
          <a:prstGeom prst="rect">
            <a:avLst/>
          </a:prstGeom>
          <a:noFill/>
          <a:ln w="9525">
            <a:noFill/>
            <a:miter lim="800000"/>
            <a:headEnd/>
            <a:tailEnd/>
          </a:ln>
        </p:spPr>
      </p:pic>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98CDD02-4660-42E9-8265-3044AE103B5E}" type="slidenum">
              <a:rPr lang="zh-CN" altLang="en-US" smtClean="0"/>
            </a:fld>
            <a:endParaRPr lang="zh-CN" altLang="en-US"/>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custDataLst>
              <p:tags r:id="rId2"/>
            </p:custDataLst>
          </p:nvPr>
        </p:nvSpPr>
        <p:spPr>
          <a:xfrm>
            <a:off x="879475" y="6350000"/>
            <a:ext cx="2700338" cy="315913"/>
          </a:xfrm>
        </p:spPr>
        <p:txBody>
          <a:bodyPr/>
          <a:lstStyle>
            <a:lvl1pPr>
              <a:defRPr/>
            </a:lvl1pPr>
          </a:lstStyle>
          <a:p>
            <a:fld id="{B298C007-6EDD-4369-ABE2-C7BE70A91A13}" type="datetime1">
              <a:rPr lang="zh-CN" altLang="en-US" smtClean="0"/>
            </a:fld>
            <a:endParaRPr lang="zh-CN" altLang="en-US" dirty="0"/>
          </a:p>
        </p:txBody>
      </p:sp>
      <p:sp>
        <p:nvSpPr>
          <p:cNvPr id="3" name="页脚占位符 4"/>
          <p:cNvSpPr>
            <a:spLocks noGrp="1"/>
          </p:cNvSpPr>
          <p:nvPr>
            <p:ph type="ftr" sz="quarter" idx="11"/>
            <p:custDataLst>
              <p:tags r:id="rId3"/>
            </p:custDataLst>
          </p:nvPr>
        </p:nvSpPr>
        <p:spPr/>
        <p:txBody>
          <a:bodyPr/>
          <a:lstStyle>
            <a:lvl1pPr>
              <a:defRPr/>
            </a:lvl1pPr>
          </a:lstStyle>
          <a:p>
            <a:endParaRPr lang="zh-CN" altLang="en-US" dirty="0"/>
          </a:p>
        </p:txBody>
      </p:sp>
      <p:sp>
        <p:nvSpPr>
          <p:cNvPr id="4" name="灯片编号占位符 5"/>
          <p:cNvSpPr>
            <a:spLocks noGrp="1"/>
          </p:cNvSpPr>
          <p:nvPr>
            <p:ph type="sldNum" sz="quarter" idx="12"/>
            <p:custDataLst>
              <p:tags r:id="rId4"/>
            </p:custDataLst>
          </p:nvPr>
        </p:nvSpPr>
        <p:spPr/>
        <p:txBody>
          <a:bodyPr/>
          <a:lstStyle>
            <a:lvl1pPr>
              <a:defRPr/>
            </a:lvl1pPr>
          </a:lstStyle>
          <a:p>
            <a:fld id="{D719EC7C-99FD-49AB-95FC-6779324E7E4F}" type="slidenum">
              <a:rPr lang="zh-CN" altLang="en-US" smtClean="0"/>
            </a:fld>
            <a:endParaRPr lang="zh-CN" altLang="en-US" dirty="0"/>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3" Type="http://schemas.openxmlformats.org/officeDocument/2006/relationships/theme" Target="../theme/theme2.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slideLayout" Target="../slideLayouts/slideLayout40.xml"/><Relationship Id="rId2" Type="http://schemas.openxmlformats.org/officeDocument/2006/relationships/slideLayout" Target="../slideLayouts/slideLayout22.xml"/><Relationship Id="rId19" Type="http://schemas.openxmlformats.org/officeDocument/2006/relationships/slideLayout" Target="../slideLayouts/slideLayout39.xml"/><Relationship Id="rId18" Type="http://schemas.openxmlformats.org/officeDocument/2006/relationships/slideLayout" Target="../slideLayouts/slideLayout38.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9.xml"/><Relationship Id="rId8" Type="http://schemas.openxmlformats.org/officeDocument/2006/relationships/slideLayout" Target="../slideLayouts/slideLayout48.xml"/><Relationship Id="rId7" Type="http://schemas.openxmlformats.org/officeDocument/2006/relationships/slideLayout" Target="../slideLayouts/slideLayout47.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3" Type="http://schemas.openxmlformats.org/officeDocument/2006/relationships/slideLayout" Target="../slideLayouts/slideLayout43.xml"/><Relationship Id="rId23" Type="http://schemas.openxmlformats.org/officeDocument/2006/relationships/theme" Target="../theme/theme3.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slideLayout" Target="../slideLayouts/slideLayout60.xml"/><Relationship Id="rId2" Type="http://schemas.openxmlformats.org/officeDocument/2006/relationships/slideLayout" Target="../slideLayouts/slideLayout42.xml"/><Relationship Id="rId19" Type="http://schemas.openxmlformats.org/officeDocument/2006/relationships/slideLayout" Target="../slideLayouts/slideLayout59.xml"/><Relationship Id="rId18" Type="http://schemas.openxmlformats.org/officeDocument/2006/relationships/slideLayout" Target="../slideLayouts/slideLayout58.xml"/><Relationship Id="rId17" Type="http://schemas.openxmlformats.org/officeDocument/2006/relationships/slideLayout" Target="../slideLayouts/slideLayout57.xml"/><Relationship Id="rId16" Type="http://schemas.openxmlformats.org/officeDocument/2006/relationships/slideLayout" Target="../slideLayouts/slideLayout56.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1"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69.xml"/><Relationship Id="rId8" Type="http://schemas.openxmlformats.org/officeDocument/2006/relationships/slideLayout" Target="../slideLayouts/slideLayout68.xml"/><Relationship Id="rId7" Type="http://schemas.openxmlformats.org/officeDocument/2006/relationships/slideLayout" Target="../slideLayouts/slideLayout67.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3" Type="http://schemas.openxmlformats.org/officeDocument/2006/relationships/slideLayout" Target="../slideLayouts/slideLayout63.xml"/><Relationship Id="rId23" Type="http://schemas.openxmlformats.org/officeDocument/2006/relationships/theme" Target="../theme/theme4.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slideLayout" Target="../slideLayouts/slideLayout80.xml"/><Relationship Id="rId2" Type="http://schemas.openxmlformats.org/officeDocument/2006/relationships/slideLayout" Target="../slideLayouts/slideLayout62.xml"/><Relationship Id="rId19" Type="http://schemas.openxmlformats.org/officeDocument/2006/relationships/slideLayout" Target="../slideLayouts/slideLayout79.xml"/><Relationship Id="rId18" Type="http://schemas.openxmlformats.org/officeDocument/2006/relationships/slideLayout" Target="../slideLayouts/slideLayout78.xml"/><Relationship Id="rId17" Type="http://schemas.openxmlformats.org/officeDocument/2006/relationships/slideLayout" Target="../slideLayouts/slideLayout77.xml"/><Relationship Id="rId16" Type="http://schemas.openxmlformats.org/officeDocument/2006/relationships/slideLayout" Target="../slideLayouts/slideLayout76.xml"/><Relationship Id="rId15" Type="http://schemas.openxmlformats.org/officeDocument/2006/relationships/slideLayout" Target="../slideLayouts/slideLayout75.xml"/><Relationship Id="rId14" Type="http://schemas.openxmlformats.org/officeDocument/2006/relationships/slideLayout" Target="../slideLayouts/slideLayout74.xml"/><Relationship Id="rId13" Type="http://schemas.openxmlformats.org/officeDocument/2006/relationships/slideLayout" Target="../slideLayouts/slideLayout73.xml"/><Relationship Id="rId12" Type="http://schemas.openxmlformats.org/officeDocument/2006/relationships/slideLayout" Target="../slideLayouts/slideLayout72.xml"/><Relationship Id="rId11" Type="http://schemas.openxmlformats.org/officeDocument/2006/relationships/slideLayout" Target="../slideLayouts/slideLayout71.xml"/><Relationship Id="rId10" Type="http://schemas.openxmlformats.org/officeDocument/2006/relationships/slideLayout" Target="../slideLayouts/slideLayout70.xml"/><Relationship Id="rId1"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89.xml"/><Relationship Id="rId8" Type="http://schemas.openxmlformats.org/officeDocument/2006/relationships/slideLayout" Target="../slideLayouts/slideLayout88.xml"/><Relationship Id="rId7" Type="http://schemas.openxmlformats.org/officeDocument/2006/relationships/slideLayout" Target="../slideLayouts/slideLayout87.xml"/><Relationship Id="rId6" Type="http://schemas.openxmlformats.org/officeDocument/2006/relationships/slideLayout" Target="../slideLayouts/slideLayout86.xml"/><Relationship Id="rId5" Type="http://schemas.openxmlformats.org/officeDocument/2006/relationships/slideLayout" Target="../slideLayouts/slideLayout85.xml"/><Relationship Id="rId4" Type="http://schemas.openxmlformats.org/officeDocument/2006/relationships/slideLayout" Target="../slideLayouts/slideLayout84.xml"/><Relationship Id="rId3" Type="http://schemas.openxmlformats.org/officeDocument/2006/relationships/slideLayout" Target="../slideLayouts/slideLayout83.xml"/><Relationship Id="rId23" Type="http://schemas.openxmlformats.org/officeDocument/2006/relationships/theme" Target="../theme/theme5.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slideLayout" Target="../slideLayouts/slideLayout100.xml"/><Relationship Id="rId2" Type="http://schemas.openxmlformats.org/officeDocument/2006/relationships/slideLayout" Target="../slideLayouts/slideLayout82.xml"/><Relationship Id="rId19" Type="http://schemas.openxmlformats.org/officeDocument/2006/relationships/slideLayout" Target="../slideLayouts/slideLayout99.xml"/><Relationship Id="rId18" Type="http://schemas.openxmlformats.org/officeDocument/2006/relationships/slideLayout" Target="../slideLayouts/slideLayout98.xml"/><Relationship Id="rId17" Type="http://schemas.openxmlformats.org/officeDocument/2006/relationships/slideLayout" Target="../slideLayouts/slideLayout97.xml"/><Relationship Id="rId16" Type="http://schemas.openxmlformats.org/officeDocument/2006/relationships/slideLayout" Target="../slideLayouts/slideLayout96.xml"/><Relationship Id="rId15" Type="http://schemas.openxmlformats.org/officeDocument/2006/relationships/slideLayout" Target="../slideLayouts/slideLayout95.xml"/><Relationship Id="rId14" Type="http://schemas.openxmlformats.org/officeDocument/2006/relationships/slideLayout" Target="../slideLayouts/slideLayout94.xml"/><Relationship Id="rId13" Type="http://schemas.openxmlformats.org/officeDocument/2006/relationships/slideLayout" Target="../slideLayouts/slideLayout93.xml"/><Relationship Id="rId12" Type="http://schemas.openxmlformats.org/officeDocument/2006/relationships/slideLayout" Target="../slideLayouts/slideLayout92.xml"/><Relationship Id="rId11" Type="http://schemas.openxmlformats.org/officeDocument/2006/relationships/slideLayout" Target="../slideLayouts/slideLayout91.xml"/><Relationship Id="rId10" Type="http://schemas.openxmlformats.org/officeDocument/2006/relationships/slideLayout" Target="../slideLayouts/slideLayout90.xml"/><Relationship Id="rId1" Type="http://schemas.openxmlformats.org/officeDocument/2006/relationships/slideLayout" Target="../slideLayouts/slideLayout81.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109.xml"/><Relationship Id="rId8" Type="http://schemas.openxmlformats.org/officeDocument/2006/relationships/slideLayout" Target="../slideLayouts/slideLayout108.xml"/><Relationship Id="rId7" Type="http://schemas.openxmlformats.org/officeDocument/2006/relationships/slideLayout" Target="../slideLayouts/slideLayout107.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3" Type="http://schemas.openxmlformats.org/officeDocument/2006/relationships/slideLayout" Target="../slideLayouts/slideLayout103.xml"/><Relationship Id="rId23" Type="http://schemas.openxmlformats.org/officeDocument/2006/relationships/theme" Target="../theme/theme6.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slideLayout" Target="../slideLayouts/slideLayout120.xml"/><Relationship Id="rId2" Type="http://schemas.openxmlformats.org/officeDocument/2006/relationships/slideLayout" Target="../slideLayouts/slideLayout102.xml"/><Relationship Id="rId19" Type="http://schemas.openxmlformats.org/officeDocument/2006/relationships/slideLayout" Target="../slideLayouts/slideLayout119.xml"/><Relationship Id="rId18" Type="http://schemas.openxmlformats.org/officeDocument/2006/relationships/slideLayout" Target="../slideLayouts/slideLayout118.xml"/><Relationship Id="rId17" Type="http://schemas.openxmlformats.org/officeDocument/2006/relationships/slideLayout" Target="../slideLayouts/slideLayout117.xml"/><Relationship Id="rId16" Type="http://schemas.openxmlformats.org/officeDocument/2006/relationships/slideLayout" Target="../slideLayouts/slideLayout116.xml"/><Relationship Id="rId15" Type="http://schemas.openxmlformats.org/officeDocument/2006/relationships/slideLayout" Target="../slideLayouts/slideLayout115.xml"/><Relationship Id="rId14" Type="http://schemas.openxmlformats.org/officeDocument/2006/relationships/slideLayout" Target="../slideLayouts/slideLayout114.xml"/><Relationship Id="rId13" Type="http://schemas.openxmlformats.org/officeDocument/2006/relationships/slideLayout" Target="../slideLayouts/slideLayout113.xml"/><Relationship Id="rId12" Type="http://schemas.openxmlformats.org/officeDocument/2006/relationships/slideLayout" Target="../slideLayouts/slideLayout112.xml"/><Relationship Id="rId11" Type="http://schemas.openxmlformats.org/officeDocument/2006/relationships/slideLayout" Target="../slideLayouts/slideLayout111.xml"/><Relationship Id="rId10" Type="http://schemas.openxmlformats.org/officeDocument/2006/relationships/slideLayout" Target="../slideLayouts/slideLayout110.xml"/><Relationship Id="rId1" Type="http://schemas.openxmlformats.org/officeDocument/2006/relationships/slideLayout" Target="../slideLayouts/slideLayout101.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129.xml"/><Relationship Id="rId8" Type="http://schemas.openxmlformats.org/officeDocument/2006/relationships/slideLayout" Target="../slideLayouts/slideLayout128.xml"/><Relationship Id="rId7" Type="http://schemas.openxmlformats.org/officeDocument/2006/relationships/slideLayout" Target="../slideLayouts/slideLayout127.xml"/><Relationship Id="rId6" Type="http://schemas.openxmlformats.org/officeDocument/2006/relationships/slideLayout" Target="../slideLayouts/slideLayout126.xml"/><Relationship Id="rId5" Type="http://schemas.openxmlformats.org/officeDocument/2006/relationships/slideLayout" Target="../slideLayouts/slideLayout125.xml"/><Relationship Id="rId4" Type="http://schemas.openxmlformats.org/officeDocument/2006/relationships/slideLayout" Target="../slideLayouts/slideLayout124.xml"/><Relationship Id="rId3" Type="http://schemas.openxmlformats.org/officeDocument/2006/relationships/slideLayout" Target="../slideLayouts/slideLayout123.xml"/><Relationship Id="rId23" Type="http://schemas.openxmlformats.org/officeDocument/2006/relationships/theme" Target="../theme/theme7.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slideLayout" Target="../slideLayouts/slideLayout140.xml"/><Relationship Id="rId2" Type="http://schemas.openxmlformats.org/officeDocument/2006/relationships/slideLayout" Target="../slideLayouts/slideLayout122.xml"/><Relationship Id="rId19" Type="http://schemas.openxmlformats.org/officeDocument/2006/relationships/slideLayout" Target="../slideLayouts/slideLayout139.xml"/><Relationship Id="rId18" Type="http://schemas.openxmlformats.org/officeDocument/2006/relationships/slideLayout" Target="../slideLayouts/slideLayout138.xml"/><Relationship Id="rId17" Type="http://schemas.openxmlformats.org/officeDocument/2006/relationships/slideLayout" Target="../slideLayouts/slideLayout137.xml"/><Relationship Id="rId16" Type="http://schemas.openxmlformats.org/officeDocument/2006/relationships/slideLayout" Target="../slideLayouts/slideLayout136.xml"/><Relationship Id="rId15" Type="http://schemas.openxmlformats.org/officeDocument/2006/relationships/slideLayout" Target="../slideLayouts/slideLayout135.xml"/><Relationship Id="rId14" Type="http://schemas.openxmlformats.org/officeDocument/2006/relationships/slideLayout" Target="../slideLayouts/slideLayout134.xml"/><Relationship Id="rId13" Type="http://schemas.openxmlformats.org/officeDocument/2006/relationships/slideLayout" Target="../slideLayouts/slideLayout133.xml"/><Relationship Id="rId12" Type="http://schemas.openxmlformats.org/officeDocument/2006/relationships/slideLayout" Target="../slideLayouts/slideLayout132.xml"/><Relationship Id="rId11" Type="http://schemas.openxmlformats.org/officeDocument/2006/relationships/slideLayout" Target="../slideLayouts/slideLayout131.xml"/><Relationship Id="rId10" Type="http://schemas.openxmlformats.org/officeDocument/2006/relationships/slideLayout" Target="../slideLayouts/slideLayout130.xml"/><Relationship Id="rId1" Type="http://schemas.openxmlformats.org/officeDocument/2006/relationships/slideLayout" Target="../slideLayouts/slideLayout121.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149.xml"/><Relationship Id="rId8" Type="http://schemas.openxmlformats.org/officeDocument/2006/relationships/slideLayout" Target="../slideLayouts/slideLayout148.xml"/><Relationship Id="rId7" Type="http://schemas.openxmlformats.org/officeDocument/2006/relationships/slideLayout" Target="../slideLayouts/slideLayout147.xml"/><Relationship Id="rId6" Type="http://schemas.openxmlformats.org/officeDocument/2006/relationships/slideLayout" Target="../slideLayouts/slideLayout146.xml"/><Relationship Id="rId5" Type="http://schemas.openxmlformats.org/officeDocument/2006/relationships/slideLayout" Target="../slideLayouts/slideLayout145.xml"/><Relationship Id="rId4" Type="http://schemas.openxmlformats.org/officeDocument/2006/relationships/slideLayout" Target="../slideLayouts/slideLayout144.xml"/><Relationship Id="rId3" Type="http://schemas.openxmlformats.org/officeDocument/2006/relationships/slideLayout" Target="../slideLayouts/slideLayout143.xml"/><Relationship Id="rId23" Type="http://schemas.openxmlformats.org/officeDocument/2006/relationships/theme" Target="../theme/theme8.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slideLayout" Target="../slideLayouts/slideLayout160.xml"/><Relationship Id="rId2" Type="http://schemas.openxmlformats.org/officeDocument/2006/relationships/slideLayout" Target="../slideLayouts/slideLayout142.xml"/><Relationship Id="rId19" Type="http://schemas.openxmlformats.org/officeDocument/2006/relationships/slideLayout" Target="../slideLayouts/slideLayout159.xml"/><Relationship Id="rId18" Type="http://schemas.openxmlformats.org/officeDocument/2006/relationships/slideLayout" Target="../slideLayouts/slideLayout158.xml"/><Relationship Id="rId17" Type="http://schemas.openxmlformats.org/officeDocument/2006/relationships/slideLayout" Target="../slideLayouts/slideLayout157.xml"/><Relationship Id="rId16" Type="http://schemas.openxmlformats.org/officeDocument/2006/relationships/slideLayout" Target="../slideLayouts/slideLayout156.xml"/><Relationship Id="rId15" Type="http://schemas.openxmlformats.org/officeDocument/2006/relationships/slideLayout" Target="../slideLayouts/slideLayout155.xml"/><Relationship Id="rId14" Type="http://schemas.openxmlformats.org/officeDocument/2006/relationships/slideLayout" Target="../slideLayouts/slideLayout154.xml"/><Relationship Id="rId13" Type="http://schemas.openxmlformats.org/officeDocument/2006/relationships/slideLayout" Target="../slideLayouts/slideLayout153.xml"/><Relationship Id="rId12" Type="http://schemas.openxmlformats.org/officeDocument/2006/relationships/slideLayout" Target="../slideLayouts/slideLayout152.xml"/><Relationship Id="rId11" Type="http://schemas.openxmlformats.org/officeDocument/2006/relationships/slideLayout" Target="../slideLayouts/slideLayout151.xml"/><Relationship Id="rId10" Type="http://schemas.openxmlformats.org/officeDocument/2006/relationships/slideLayout" Target="../slideLayouts/slideLayout150.xml"/><Relationship Id="rId1" Type="http://schemas.openxmlformats.org/officeDocument/2006/relationships/slideLayout" Target="../slideLayouts/slideLayout141.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169.xml"/><Relationship Id="rId8" Type="http://schemas.openxmlformats.org/officeDocument/2006/relationships/slideLayout" Target="../slideLayouts/slideLayout168.xml"/><Relationship Id="rId7" Type="http://schemas.openxmlformats.org/officeDocument/2006/relationships/slideLayout" Target="../slideLayouts/slideLayout167.xml"/><Relationship Id="rId6" Type="http://schemas.openxmlformats.org/officeDocument/2006/relationships/slideLayout" Target="../slideLayouts/slideLayout166.xml"/><Relationship Id="rId5" Type="http://schemas.openxmlformats.org/officeDocument/2006/relationships/slideLayout" Target="../slideLayouts/slideLayout165.xml"/><Relationship Id="rId4" Type="http://schemas.openxmlformats.org/officeDocument/2006/relationships/slideLayout" Target="../slideLayouts/slideLayout164.xml"/><Relationship Id="rId3" Type="http://schemas.openxmlformats.org/officeDocument/2006/relationships/slideLayout" Target="../slideLayouts/slideLayout163.xml"/><Relationship Id="rId24" Type="http://schemas.openxmlformats.org/officeDocument/2006/relationships/theme" Target="../theme/theme9.xml"/><Relationship Id="rId23" Type="http://schemas.openxmlformats.org/officeDocument/2006/relationships/image" Target="../media/image9.svg"/><Relationship Id="rId22" Type="http://schemas.openxmlformats.org/officeDocument/2006/relationships/image" Target="../media/image8.png"/><Relationship Id="rId21" Type="http://schemas.openxmlformats.org/officeDocument/2006/relationships/slideLayout" Target="../slideLayouts/slideLayout181.xml"/><Relationship Id="rId20" Type="http://schemas.openxmlformats.org/officeDocument/2006/relationships/slideLayout" Target="../slideLayouts/slideLayout180.xml"/><Relationship Id="rId2" Type="http://schemas.openxmlformats.org/officeDocument/2006/relationships/slideLayout" Target="../slideLayouts/slideLayout162.xml"/><Relationship Id="rId19" Type="http://schemas.openxmlformats.org/officeDocument/2006/relationships/slideLayout" Target="../slideLayouts/slideLayout179.xml"/><Relationship Id="rId18" Type="http://schemas.openxmlformats.org/officeDocument/2006/relationships/slideLayout" Target="../slideLayouts/slideLayout178.xml"/><Relationship Id="rId17" Type="http://schemas.openxmlformats.org/officeDocument/2006/relationships/slideLayout" Target="../slideLayouts/slideLayout177.xml"/><Relationship Id="rId16" Type="http://schemas.openxmlformats.org/officeDocument/2006/relationships/slideLayout" Target="../slideLayouts/slideLayout176.xml"/><Relationship Id="rId15" Type="http://schemas.openxmlformats.org/officeDocument/2006/relationships/slideLayout" Target="../slideLayouts/slideLayout175.xml"/><Relationship Id="rId14" Type="http://schemas.openxmlformats.org/officeDocument/2006/relationships/slideLayout" Target="../slideLayouts/slideLayout174.xml"/><Relationship Id="rId13" Type="http://schemas.openxmlformats.org/officeDocument/2006/relationships/slideLayout" Target="../slideLayouts/slideLayout173.xml"/><Relationship Id="rId12" Type="http://schemas.openxmlformats.org/officeDocument/2006/relationships/slideLayout" Target="../slideLayouts/slideLayout172.xml"/><Relationship Id="rId11" Type="http://schemas.openxmlformats.org/officeDocument/2006/relationships/slideLayout" Target="../slideLayouts/slideLayout171.xml"/><Relationship Id="rId10" Type="http://schemas.openxmlformats.org/officeDocument/2006/relationships/slideLayout" Target="../slideLayouts/slideLayout170.xml"/><Relationship Id="rId1"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48641" y="274321"/>
            <a:ext cx="11338560" cy="73152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548641" y="1188719"/>
            <a:ext cx="11338560" cy="50292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2E2F67B-A6E8-4A3D-8539-3989510DA74D}" type="slidenum">
              <a:rPr lang="zh-CN" altLang="en-US" smtClean="0"/>
            </a:fld>
            <a:endParaRPr lang="zh-CN" altLang="en-US" dirty="0"/>
          </a:p>
        </p:txBody>
      </p:sp>
      <p:sp>
        <p:nvSpPr>
          <p:cNvPr id="9" name="Slide Number Placeholder 8"/>
          <p:cNvSpPr>
            <a:spLocks noGrp="1"/>
          </p:cNvSpPr>
          <p:nvPr>
            <p:ph type="sldNum" sz="quarter" idx="4"/>
          </p:nvPr>
        </p:nvSpPr>
        <p:spPr>
          <a:xfrm>
            <a:off x="548641" y="6356350"/>
            <a:ext cx="427182" cy="365125"/>
          </a:xfrm>
          <a:prstGeom prst="rect">
            <a:avLst/>
          </a:prstGeom>
        </p:spPr>
        <p:txBody>
          <a:bodyPr vert="horz" lIns="91440" tIns="45720" rIns="91440" bIns="45720" rtlCol="0" anchor="ctr"/>
          <a:lstStyle>
            <a:lvl1pPr algn="r">
              <a:defRPr sz="100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F0DD8F6D-F688-4A19-B20B-D47EF47C4780}" type="slidenum">
              <a:rPr lang="zh-CN" altLang="en-US" smtClean="0"/>
            </a:fld>
            <a:endParaRPr lang="zh-CN" altLang="en-US" dirty="0"/>
          </a:p>
        </p:txBody>
      </p:sp>
      <p:pic>
        <p:nvPicPr>
          <p:cNvPr id="8" name="图形 6"/>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9862852" y="6495667"/>
            <a:ext cx="2063602" cy="157059"/>
          </a:xfrm>
          <a:prstGeom prst="rect">
            <a:avLst/>
          </a:prstGeom>
        </p:spPr>
      </p:pic>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 id="2147483835" r:id="rId19"/>
    <p:sldLayoutId id="2147483836" r:id="rId20"/>
    <p:sldLayoutId id="2147483837" r:id="rId21"/>
  </p:sldLayoutIdLst>
  <p:hf hdr="0" ftr="0" dt="0"/>
  <p:txStyles>
    <p:titleStyle>
      <a:lvl1pPr algn="l" defTabSz="914400" rtl="0" eaLnBrk="1" latinLnBrk="0" hangingPunct="1">
        <a:lnSpc>
          <a:spcPct val="90000"/>
        </a:lnSpc>
        <a:spcBef>
          <a:spcPct val="0"/>
        </a:spcBef>
        <a:buNone/>
        <a:defRPr sz="36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6.xml"/><Relationship Id="rId6" Type="http://schemas.openxmlformats.org/officeDocument/2006/relationships/tags" Target="../tags/tag6.xml"/><Relationship Id="rId5" Type="http://schemas.openxmlformats.org/officeDocument/2006/relationships/image" Target="../media/image13.png"/><Relationship Id="rId4" Type="http://schemas.openxmlformats.org/officeDocument/2006/relationships/image" Target="../media/image12.png"/><Relationship Id="rId3" Type="http://schemas.microsoft.com/office/2007/relationships/hdphoto" Target="../media/image11.wdp"/><Relationship Id="rId2" Type="http://schemas.openxmlformats.org/officeDocument/2006/relationships/image" Target="../media/image10.png"/><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6.xml"/><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6.xml"/><Relationship Id="rId2" Type="http://schemas.openxmlformats.org/officeDocument/2006/relationships/tags" Target="../tags/tag7.xml"/><Relationship Id="rId1" Type="http://schemas.openxmlformats.org/officeDocument/2006/relationships/image" Target="../media/image15.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6.xml"/><Relationship Id="rId4" Type="http://schemas.openxmlformats.org/officeDocument/2006/relationships/tags" Target="../tags/tag8.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image" Target="../media/image20.png"/><Relationship Id="rId1" Type="http://schemas.openxmlformats.org/officeDocument/2006/relationships/image" Target="../media/image19.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81.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tags" Target="../tags/tag10.xml"/><Relationship Id="rId2" Type="http://schemas.openxmlformats.org/officeDocument/2006/relationships/image" Target="../media/image21.png"/><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146.xml"/><Relationship Id="rId3" Type="http://schemas.openxmlformats.org/officeDocument/2006/relationships/image" Target="../media/image25.wmf"/><Relationship Id="rId2" Type="http://schemas.openxmlformats.org/officeDocument/2006/relationships/oleObject" Target="../embeddings/oleObject1.bin"/><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6.xml"/><Relationship Id="rId2" Type="http://schemas.openxmlformats.org/officeDocument/2006/relationships/tags" Target="../tags/tag11.xml"/><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6.xml"/><Relationship Id="rId2" Type="http://schemas.openxmlformats.org/officeDocument/2006/relationships/tags" Target="../tags/tag12.xml"/><Relationship Id="rId1" Type="http://schemas.openxmlformats.org/officeDocument/2006/relationships/image" Target="../media/image27.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6.xml"/><Relationship Id="rId2" Type="http://schemas.openxmlformats.org/officeDocument/2006/relationships/tags" Target="../tags/tag13.xml"/><Relationship Id="rId1"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xml"/><Relationship Id="rId1" Type="http://schemas.openxmlformats.org/officeDocument/2006/relationships/image" Target="../media/image29.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5.xml"/><Relationship Id="rId2" Type="http://schemas.openxmlformats.org/officeDocument/2006/relationships/image" Target="../media/image31.jpeg"/><Relationship Id="rId1" Type="http://schemas.openxmlformats.org/officeDocument/2006/relationships/image" Target="../media/image30.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6.xml"/><Relationship Id="rId2" Type="http://schemas.openxmlformats.org/officeDocument/2006/relationships/image" Target="../media/image32.png"/><Relationship Id="rId1" Type="http://schemas.openxmlformats.org/officeDocument/2006/relationships/image" Target="../media/image29.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image" Target="../media/image35.jpeg"/><Relationship Id="rId4" Type="http://schemas.microsoft.com/office/2007/relationships/hdphoto" Target="../media/image11.wdp"/><Relationship Id="rId3" Type="http://schemas.openxmlformats.org/officeDocument/2006/relationships/image" Target="../media/image10.png"/><Relationship Id="rId2" Type="http://schemas.openxmlformats.org/officeDocument/2006/relationships/image" Target="../media/image34.png"/><Relationship Id="rId1"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572728"/>
            <a:ext cx="9448800" cy="671754"/>
          </a:xfrm>
        </p:spPr>
        <p:txBody>
          <a:bodyPr/>
          <a:lstStyle/>
          <a:p>
            <a:pPr algn="ctr"/>
            <a:r>
              <a:rPr kumimoji="1" lang="en-US" altLang="zh-CN" sz="4800" b="1" spc="300" dirty="0">
                <a:solidFill>
                  <a:srgbClr val="D38A3B"/>
                </a:solidFill>
                <a:cs typeface="+mn-ea"/>
                <a:sym typeface="+mn-lt"/>
              </a:rPr>
              <a:t>NEM+ Training Materials</a:t>
            </a:r>
            <a:endParaRPr lang="zh-CN" altLang="en-US" sz="4800" dirty="0"/>
          </a:p>
        </p:txBody>
      </p:sp>
      <p:sp>
        <p:nvSpPr>
          <p:cNvPr id="4" name="Subtitle 2"/>
          <p:cNvSpPr txBox="1"/>
          <p:nvPr/>
        </p:nvSpPr>
        <p:spPr>
          <a:xfrm>
            <a:off x="1524000" y="4285272"/>
            <a:ext cx="9144000" cy="450796"/>
          </a:xfrm>
          <a:prstGeom prst="rect">
            <a:avLst/>
          </a:prstGeom>
        </p:spPr>
        <p:txBody>
          <a:bodyPr vert="horz" lIns="91440" tIns="45720" rIns="91440" bIns="45720" rtlCol="0" anchor="ctr">
            <a:normAutofit fontScale="75000" lnSpcReduction="20000"/>
          </a:bodyPr>
          <a:lstStyle>
            <a:lvl1pPr marL="0" indent="0" algn="ctr" defTabSz="914400" rtl="0" eaLnBrk="1" latinLnBrk="0" hangingPunct="1">
              <a:lnSpc>
                <a:spcPct val="150000"/>
              </a:lnSpc>
              <a:spcBef>
                <a:spcPts val="1000"/>
              </a:spcBef>
              <a:buFont typeface="Arial" panose="020B0604020202020204" pitchFamily="34" charset="0"/>
              <a:buNone/>
              <a:defRPr sz="2400" kern="120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vl2pPr marL="457200" indent="0" algn="ctr" defTabSz="914400" rtl="0" eaLnBrk="1" latinLnBrk="0" hangingPunct="1">
              <a:lnSpc>
                <a:spcPct val="150000"/>
              </a:lnSpc>
              <a:spcBef>
                <a:spcPts val="500"/>
              </a:spcBef>
              <a:buFont typeface="Arial" panose="020B0604020202020204" pitchFamily="34" charset="0"/>
              <a:buNone/>
              <a:defRPr sz="2000" kern="1200">
                <a:solidFill>
                  <a:schemeClr val="tx1"/>
                </a:solidFill>
                <a:latin typeface="微软雅黑" panose="020B0503020204020204" pitchFamily="34" charset="-122"/>
                <a:ea typeface="微软雅黑" panose="020B0503020204020204" pitchFamily="34" charset="-122"/>
                <a:cs typeface="+mn-cs"/>
              </a:defRPr>
            </a:lvl2pPr>
            <a:lvl3pPr marL="914400" indent="0" algn="ctr" defTabSz="914400" rtl="0" eaLnBrk="1" latinLnBrk="0" hangingPunct="1">
              <a:lnSpc>
                <a:spcPct val="150000"/>
              </a:lnSpc>
              <a:spcBef>
                <a:spcPts val="500"/>
              </a:spcBef>
              <a:buFont typeface="Arial" panose="020B0604020202020204" pitchFamily="34" charset="0"/>
              <a:buNone/>
              <a:defRPr sz="1800" kern="1200">
                <a:solidFill>
                  <a:schemeClr val="tx1"/>
                </a:solidFill>
                <a:latin typeface="微软雅黑" panose="020B0503020204020204" pitchFamily="34" charset="-122"/>
                <a:ea typeface="微软雅黑" panose="020B0503020204020204" pitchFamily="34" charset="-122"/>
                <a:cs typeface="+mn-cs"/>
              </a:defRPr>
            </a:lvl3pPr>
            <a:lvl4pPr marL="1371600" indent="0" algn="ctr" defTabSz="914400" rtl="0" eaLnBrk="1" latinLnBrk="0" hangingPunct="1">
              <a:lnSpc>
                <a:spcPct val="150000"/>
              </a:lnSpc>
              <a:spcBef>
                <a:spcPts val="500"/>
              </a:spcBef>
              <a:buFont typeface="Arial" panose="020B0604020202020204" pitchFamily="34" charset="0"/>
              <a:buNone/>
              <a:defRPr sz="1600" kern="1200">
                <a:solidFill>
                  <a:schemeClr val="tx1"/>
                </a:solidFill>
                <a:latin typeface="微软雅黑" panose="020B0503020204020204" pitchFamily="34" charset="-122"/>
                <a:ea typeface="微软雅黑" panose="020B0503020204020204" pitchFamily="34" charset="-122"/>
                <a:cs typeface="+mn-cs"/>
              </a:defRPr>
            </a:lvl4pPr>
            <a:lvl5pPr marL="1828800" indent="0" algn="ctr" defTabSz="914400" rtl="0" eaLnBrk="1" latinLnBrk="0" hangingPunct="1">
              <a:lnSpc>
                <a:spcPct val="150000"/>
              </a:lnSpc>
              <a:spcBef>
                <a:spcPts val="500"/>
              </a:spcBef>
              <a:buFont typeface="Arial" panose="020B0604020202020204" pitchFamily="34" charset="0"/>
              <a:buNone/>
              <a:defRPr sz="1600" kern="1200">
                <a:solidFill>
                  <a:schemeClr val="tx1"/>
                </a:solidFill>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kumimoji="1" lang="en-US" altLang="zh-CN" sz="2400" spc="300" dirty="0">
                <a:solidFill>
                  <a:srgbClr val="D38A3B"/>
                </a:solidFill>
                <a:cs typeface="+mn-ea"/>
                <a:sym typeface="+mn-lt"/>
              </a:rPr>
              <a:t>2024-9-5</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9253" y="200882"/>
            <a:ext cx="5177123" cy="925159"/>
          </a:xfrm>
        </p:spPr>
        <p:txBody>
          <a:bodyPr vert="horz" lIns="91440" tIns="45720" rIns="91440" bIns="45720" rtlCol="0" anchor="ctr">
            <a:normAutofit/>
          </a:bodyPr>
          <a:lstStyle/>
          <a:p>
            <a:r>
              <a:rPr lang="en-US" altLang="zh-CN" sz="2800" dirty="0">
                <a:latin typeface="Arial" panose="020B0604020202020204" pitchFamily="34" charset="0"/>
                <a:cs typeface="Arial" panose="020B0604020202020204" pitchFamily="34" charset="0"/>
              </a:rPr>
              <a:t>NEM+ in Hawaii</a:t>
            </a:r>
            <a:endParaRPr lang="zh-CN" altLang="en-US" sz="2800" dirty="0">
              <a:latin typeface="Arial" panose="020B0604020202020204" pitchFamily="34" charset="0"/>
              <a:cs typeface="Arial" panose="020B0604020202020204" pitchFamily="34" charset="0"/>
            </a:endParaRPr>
          </a:p>
        </p:txBody>
      </p:sp>
      <p:sp>
        <p:nvSpPr>
          <p:cNvPr id="4" name="文本框 3"/>
          <p:cNvSpPr txBox="1"/>
          <p:nvPr/>
        </p:nvSpPr>
        <p:spPr>
          <a:xfrm>
            <a:off x="569253" y="1008719"/>
            <a:ext cx="9399500" cy="3293722"/>
          </a:xfrm>
          <a:prstGeom prst="rect">
            <a:avLst/>
          </a:prstGeom>
          <a:noFill/>
        </p:spPr>
        <p:txBody>
          <a:bodyPr wrap="square">
            <a:spAutoFit/>
          </a:bodyPr>
          <a:lstStyle>
            <a:defPPr>
              <a:defRPr lang="zh-CN"/>
            </a:defPPr>
            <a:lvl1pPr indent="0">
              <a:spcAft>
                <a:spcPts val="600"/>
              </a:spcAft>
              <a:buFont typeface="Wingdings" panose="05000000000000000000" pitchFamily="2" charset="2"/>
              <a:buNone/>
              <a:defRPr sz="1600">
                <a:latin typeface="Arial" panose="020B0604020202020204" pitchFamily="34" charset="0"/>
                <a:cs typeface="Arial" panose="020B0604020202020204" pitchFamily="34" charset="0"/>
              </a:defRPr>
            </a:lvl1pPr>
          </a:lstStyle>
          <a:p>
            <a:pPr>
              <a:lnSpc>
                <a:spcPct val="125000"/>
              </a:lnSpc>
            </a:pPr>
            <a:r>
              <a:rPr lang="en-US" dirty="0"/>
              <a:t>The Hawaiian Electric Cos. launched Net Energy Metering Plus (NEM+) on October 12, 2018, </a:t>
            </a:r>
            <a:r>
              <a:rPr lang="en-US" b="1" dirty="0"/>
              <a:t>only available to NEM customers</a:t>
            </a:r>
            <a:r>
              <a:rPr lang="en-US" dirty="0"/>
              <a:t>. It allows customers to add battery storage as well as extra panels to their rooftop solar systems </a:t>
            </a:r>
            <a:r>
              <a:rPr lang="en-US" b="1" dirty="0"/>
              <a:t>without affecting their NEM status </a:t>
            </a:r>
            <a:r>
              <a:rPr lang="en-US" dirty="0"/>
              <a:t>— as long as </a:t>
            </a:r>
            <a:r>
              <a:rPr lang="en-US" b="1" dirty="0"/>
              <a:t>the new equipment doesn’t export power </a:t>
            </a:r>
            <a:r>
              <a:rPr lang="en-US" dirty="0"/>
              <a:t>to the grid.</a:t>
            </a:r>
            <a:endParaRPr lang="en-US" dirty="0"/>
          </a:p>
          <a:p>
            <a:pPr>
              <a:lnSpc>
                <a:spcPct val="125000"/>
              </a:lnSpc>
            </a:pPr>
            <a:r>
              <a:rPr lang="en-US" dirty="0"/>
              <a:t>This program benefits NEM customers whose energy demand routinely exceeds the supply provided by their rooftop solar or other renewable distributed energy resource (DER) system. It also benefits NEM customers who are considering renovations or purchases that increase electricity use, such as electric vehicles.</a:t>
            </a:r>
            <a:endParaRPr lang="en-US" dirty="0"/>
          </a:p>
          <a:p>
            <a:pPr>
              <a:lnSpc>
                <a:spcPct val="125000"/>
              </a:lnSpc>
            </a:pPr>
            <a:r>
              <a:rPr lang="en-US" dirty="0"/>
              <a:t>There are no program capacity limits or queues, so there are no deadlines to meet. </a:t>
            </a:r>
            <a:r>
              <a:rPr lang="en-US" b="1" dirty="0"/>
              <a:t>The only pre-requirement for participation is an active NEM agreement. </a:t>
            </a:r>
            <a:endParaRPr lang="en-US" b="1"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9253" y="156059"/>
            <a:ext cx="11338560" cy="925159"/>
          </a:xfrm>
        </p:spPr>
        <p:txBody>
          <a:bodyPr vert="horz" lIns="91440" tIns="45720" rIns="91440" bIns="45720" rtlCol="0" anchor="ctr">
            <a:normAutofit/>
          </a:bodyPr>
          <a:lstStyle/>
          <a:p>
            <a:r>
              <a:rPr lang="en-US" altLang="zh-CN" sz="2800" dirty="0">
                <a:latin typeface="Arial" panose="020B0604020202020204" pitchFamily="34" charset="0"/>
                <a:cs typeface="Arial" panose="020B0604020202020204" pitchFamily="34" charset="0"/>
              </a:rPr>
              <a:t>Overview</a:t>
            </a:r>
            <a:endParaRPr lang="zh-CN" altLang="en-US" sz="2800" dirty="0">
              <a:latin typeface="Arial" panose="020B0604020202020204" pitchFamily="34" charset="0"/>
              <a:cs typeface="Arial" panose="020B0604020202020204" pitchFamily="34" charset="0"/>
            </a:endParaRPr>
          </a:p>
        </p:txBody>
      </p:sp>
      <p:graphicFrame>
        <p:nvGraphicFramePr>
          <p:cNvPr id="7" name="表格 6"/>
          <p:cNvGraphicFramePr>
            <a:graphicFrameLocks noGrp="1"/>
          </p:cNvGraphicFramePr>
          <p:nvPr>
            <p:custDataLst>
              <p:tags r:id="rId1"/>
            </p:custDataLst>
          </p:nvPr>
        </p:nvGraphicFramePr>
        <p:xfrm>
          <a:off x="671195" y="834390"/>
          <a:ext cx="10836275" cy="4467860"/>
        </p:xfrm>
        <a:graphic>
          <a:graphicData uri="http://schemas.openxmlformats.org/drawingml/2006/table">
            <a:tbl>
              <a:tblPr firstRow="1" bandRow="1">
                <a:tableStyleId>{5C22544A-7EE6-4342-B048-85BDC9FD1C3A}</a:tableStyleId>
              </a:tblPr>
              <a:tblGrid>
                <a:gridCol w="1743075"/>
                <a:gridCol w="3730625"/>
                <a:gridCol w="2827020"/>
                <a:gridCol w="2535555"/>
              </a:tblGrid>
              <a:tr h="447675">
                <a:tc>
                  <a:txBody>
                    <a:bodyPr/>
                    <a:lstStyle/>
                    <a:p>
                      <a:pPr algn="ctr"/>
                      <a:r>
                        <a:rPr lang="en-US" b="1" dirty="0"/>
                        <a:t>Option</a:t>
                      </a:r>
                      <a:endParaRPr lang="en-US" b="1" dirty="0"/>
                    </a:p>
                  </a:txBody>
                  <a:tcPr/>
                </a:tc>
                <a:tc>
                  <a:txBody>
                    <a:bodyPr/>
                    <a:lstStyle/>
                    <a:p>
                      <a:pPr algn="ctr"/>
                      <a:r>
                        <a:rPr lang="en-US" dirty="0"/>
                        <a:t>Option 1</a:t>
                      </a:r>
                      <a:endParaRPr lang="en-US" dirty="0"/>
                    </a:p>
                  </a:txBody>
                  <a:tcPr/>
                </a:tc>
                <a:tc>
                  <a:txBody>
                    <a:bodyPr/>
                    <a:lstStyle/>
                    <a:p>
                      <a:pPr algn="ctr"/>
                      <a:r>
                        <a:rPr lang="en-US" dirty="0"/>
                        <a:t>Option 2</a:t>
                      </a:r>
                      <a:endParaRPr lang="en-US" dirty="0"/>
                    </a:p>
                  </a:txBody>
                  <a:tcPr/>
                </a:tc>
                <a:tc>
                  <a:txBody>
                    <a:bodyPr/>
                    <a:lstStyle/>
                    <a:p>
                      <a:pPr algn="ctr"/>
                      <a:r>
                        <a:rPr lang="en-US" dirty="0"/>
                        <a:t>Option 3</a:t>
                      </a:r>
                      <a:endParaRPr lang="en-US" dirty="0"/>
                    </a:p>
                  </a:txBody>
                  <a:tcPr/>
                </a:tc>
              </a:tr>
              <a:tr h="2036445">
                <a:tc>
                  <a:txBody>
                    <a:bodyPr/>
                    <a:lstStyle/>
                    <a:p>
                      <a:pPr algn="ctr"/>
                      <a:endParaRPr lang="en-US" b="1"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447675">
                <a:tc>
                  <a:txBody>
                    <a:bodyPr/>
                    <a:lstStyle/>
                    <a:p>
                      <a:pPr algn="ctr"/>
                      <a:r>
                        <a:rPr lang="en-US" b="0" dirty="0"/>
                        <a:t>Components</a:t>
                      </a:r>
                      <a:endParaRPr lang="en-US" b="0" dirty="0"/>
                    </a:p>
                  </a:txBody>
                  <a:tcPr/>
                </a:tc>
                <a:tc>
                  <a:txBody>
                    <a:bodyPr/>
                    <a:lstStyle/>
                    <a:p>
                      <a:pPr algn="ctr"/>
                      <a:r>
                        <a:rPr lang="en-US" dirty="0"/>
                        <a:t>Split CT</a:t>
                      </a:r>
                      <a:endParaRPr lang="en-US" dirty="0"/>
                    </a:p>
                  </a:txBody>
                  <a:tcPr/>
                </a:tc>
                <a:tc>
                  <a:txBody>
                    <a:bodyPr/>
                    <a:lstStyle/>
                    <a:p>
                      <a:pPr algn="ctr"/>
                      <a:r>
                        <a:rPr lang="en-US" dirty="0"/>
                        <a:t>Meter Kit</a:t>
                      </a:r>
                      <a:endParaRPr lang="en-US" dirty="0"/>
                    </a:p>
                  </a:txBody>
                  <a:tcPr/>
                </a:tc>
                <a:tc>
                  <a:txBody>
                    <a:bodyPr/>
                    <a:lstStyle/>
                    <a:p>
                      <a:pPr algn="ctr"/>
                      <a:r>
                        <a:rPr lang="en-US" dirty="0" err="1"/>
                        <a:t>aPbox</a:t>
                      </a:r>
                      <a:endParaRPr lang="en-US" dirty="0"/>
                    </a:p>
                  </a:txBody>
                  <a:tcPr/>
                </a:tc>
              </a:tr>
              <a:tr h="521335">
                <a:tc>
                  <a:txBody>
                    <a:bodyPr/>
                    <a:lstStyle/>
                    <a:p>
                      <a:pPr algn="ctr"/>
                      <a:r>
                        <a:rPr lang="en-US" b="0" dirty="0">
                          <a:solidFill>
                            <a:schemeClr val="tx1"/>
                          </a:solidFill>
                        </a:rPr>
                        <a:t>Existing</a:t>
                      </a:r>
                      <a:endParaRPr lang="en-US" b="0" dirty="0">
                        <a:solidFill>
                          <a:schemeClr val="tx1"/>
                        </a:solidFill>
                      </a:endParaRPr>
                    </a:p>
                    <a:p>
                      <a:pPr algn="ctr"/>
                      <a:r>
                        <a:rPr lang="en-US" b="0" dirty="0">
                          <a:solidFill>
                            <a:schemeClr val="tx1"/>
                          </a:solidFill>
                        </a:rPr>
                        <a:t>NEM PV </a:t>
                      </a:r>
                      <a:endParaRPr lang="en-US" b="0" dirty="0">
                        <a:solidFill>
                          <a:schemeClr val="tx1"/>
                        </a:solidFill>
                      </a:endParaRPr>
                    </a:p>
                  </a:txBody>
                  <a:tcPr/>
                </a:tc>
                <a:tc>
                  <a:txBody>
                    <a:bodyPr/>
                    <a:lstStyle/>
                    <a:p>
                      <a:pPr algn="r"/>
                      <a:r>
                        <a:rPr lang="en-US" b="0" dirty="0"/>
                        <a:t>Line-side(Page3)</a:t>
                      </a:r>
                      <a:endParaRPr lang="en-US" b="0" dirty="0"/>
                    </a:p>
                    <a:p>
                      <a:pPr algn="r"/>
                      <a:r>
                        <a:rPr lang="en-US" altLang="zh-CN" b="0" dirty="0">
                          <a:solidFill>
                            <a:srgbClr val="FF0000"/>
                          </a:solidFill>
                        </a:rPr>
                        <a:t>Non-backup LoadSide(Page7)</a:t>
                      </a:r>
                      <a:endParaRPr lang="en-US" altLang="zh-CN" b="0" dirty="0">
                        <a:solidFill>
                          <a:srgbClr val="FF0000"/>
                        </a:solidFill>
                      </a:endParaRPr>
                    </a:p>
                  </a:txBody>
                  <a:tcPr/>
                </a:tc>
                <a:tc>
                  <a:txBody>
                    <a:bodyPr/>
                    <a:lstStyle/>
                    <a:p>
                      <a:pPr algn="r"/>
                      <a:r>
                        <a:rPr lang="en-US" b="0" dirty="0"/>
                        <a:t>Line-side(Page12)</a:t>
                      </a:r>
                      <a:endParaRPr lang="en-US" b="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defRPr/>
                      </a:pPr>
                      <a:r>
                        <a:rPr lang="en-US" b="0" dirty="0"/>
                        <a:t>Line-side</a:t>
                      </a:r>
                      <a:endParaRPr lang="en-US" b="0" dirty="0"/>
                    </a:p>
                    <a:p>
                      <a:pPr algn="r"/>
                      <a:r>
                        <a:rPr lang="en-US" b="0" dirty="0"/>
                        <a:t>Load-side(Page16)</a:t>
                      </a:r>
                      <a:endParaRPr lang="en-US" b="0" dirty="0"/>
                    </a:p>
                  </a:txBody>
                  <a:tcPr/>
                </a:tc>
              </a:tr>
              <a:tr h="448310">
                <a:tc>
                  <a:txBody>
                    <a:bodyPr/>
                    <a:lstStyle/>
                    <a:p>
                      <a:pPr algn="ctr"/>
                      <a:r>
                        <a:rPr lang="en-US" b="0" dirty="0"/>
                        <a:t>Distance</a:t>
                      </a:r>
                      <a:endParaRPr lang="en-US" b="0" dirty="0"/>
                    </a:p>
                  </a:txBody>
                  <a:tcPr/>
                </a:tc>
                <a:tc>
                  <a:txBody>
                    <a:bodyPr/>
                    <a:lstStyle/>
                    <a:p>
                      <a:pPr algn="ctr"/>
                      <a:r>
                        <a:rPr lang="en-US" dirty="0"/>
                        <a:t>0-40m</a:t>
                      </a:r>
                      <a:endParaRPr lang="en-US" dirty="0"/>
                    </a:p>
                  </a:txBody>
                  <a:tcPr/>
                </a:tc>
                <a:tc>
                  <a:txBody>
                    <a:bodyPr/>
                    <a:lstStyle/>
                    <a:p>
                      <a:pPr algn="ctr"/>
                      <a:r>
                        <a:rPr lang="en-US" dirty="0"/>
                        <a:t>40-100m</a:t>
                      </a:r>
                      <a:endParaRPr lang="en-US" dirty="0"/>
                    </a:p>
                  </a:txBody>
                  <a:tcPr/>
                </a:tc>
                <a:tc>
                  <a:txBody>
                    <a:bodyPr/>
                    <a:lstStyle/>
                    <a:p>
                      <a:pPr algn="ctr"/>
                      <a:r>
                        <a:rPr lang="en-US" sz="1800" dirty="0">
                          <a:solidFill>
                            <a:schemeClr val="tx1"/>
                          </a:solidFill>
                          <a:sym typeface="+mn-ea"/>
                        </a:rPr>
                        <a:t>40-100m</a:t>
                      </a:r>
                      <a:endParaRPr lang="en-US" sz="1800" dirty="0">
                        <a:solidFill>
                          <a:schemeClr val="tx1"/>
                        </a:solidFill>
                        <a:sym typeface="+mn-ea"/>
                      </a:endParaRPr>
                    </a:p>
                  </a:txBody>
                  <a:tcPr/>
                </a:tc>
              </a:tr>
              <a:tr h="447675">
                <a:tc>
                  <a:txBody>
                    <a:bodyPr/>
                    <a:lstStyle/>
                    <a:p>
                      <a:pPr algn="ctr"/>
                      <a:r>
                        <a:rPr lang="en-US" b="0" dirty="0"/>
                        <a:t>Features</a:t>
                      </a:r>
                      <a:endParaRPr lang="en-US" b="0" dirty="0"/>
                    </a:p>
                  </a:txBody>
                  <a:tcPr/>
                </a:tc>
                <a:tc>
                  <a:txBody>
                    <a:bodyPr/>
                    <a:lstStyle/>
                    <a:p>
                      <a:pPr algn="ctr"/>
                      <a:r>
                        <a:rPr lang="en-US" dirty="0"/>
                        <a:t>Cheap</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dirty="0"/>
                        <a:t>-</a:t>
                      </a:r>
                      <a:endParaRPr lang="en-US" dirty="0"/>
                    </a:p>
                  </a:txBody>
                  <a:tcPr/>
                </a:tc>
                <a:tc>
                  <a:txBody>
                    <a:bodyPr/>
                    <a:lstStyle/>
                    <a:p>
                      <a:pPr algn="ctr"/>
                      <a:r>
                        <a:rPr lang="en-US" dirty="0"/>
                        <a:t>Scalability</a:t>
                      </a:r>
                      <a:endParaRPr lang="en-US" dirty="0"/>
                    </a:p>
                  </a:txBody>
                  <a:tcPr/>
                </a:tc>
              </a:tr>
            </a:tbl>
          </a:graphicData>
        </a:graphic>
      </p:graphicFrame>
      <p:pic>
        <p:nvPicPr>
          <p:cNvPr id="10" name="图片 9"/>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flipH="1" flipV="1">
            <a:off x="7009825" y="1638507"/>
            <a:ext cx="894281" cy="1465518"/>
          </a:xfrm>
          <a:prstGeom prst="rect">
            <a:avLst/>
          </a:prstGeom>
        </p:spPr>
      </p:pic>
      <p:pic>
        <p:nvPicPr>
          <p:cNvPr id="12" name="图片 11" descr="文本, 白板&#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1202" y="1427693"/>
            <a:ext cx="1249992" cy="1837478"/>
          </a:xfrm>
          <a:prstGeom prst="rect">
            <a:avLst/>
          </a:prstGeom>
        </p:spPr>
      </p:pic>
      <p:pic>
        <p:nvPicPr>
          <p:cNvPr id="14" name="图片 13"/>
          <p:cNvPicPr>
            <a:picLocks noChangeAspect="1"/>
          </p:cNvPicPr>
          <p:nvPr/>
        </p:nvPicPr>
        <p:blipFill>
          <a:blip r:embed="rId5"/>
          <a:stretch>
            <a:fillRect/>
          </a:stretch>
        </p:blipFill>
        <p:spPr>
          <a:xfrm>
            <a:off x="3622040" y="1510665"/>
            <a:ext cx="1437640" cy="1720850"/>
          </a:xfrm>
          <a:prstGeom prst="rect">
            <a:avLst/>
          </a:prstGeom>
        </p:spPr>
      </p:pic>
      <p:sp>
        <p:nvSpPr>
          <p:cNvPr id="5" name="文本框 4"/>
          <p:cNvSpPr txBox="1"/>
          <p:nvPr/>
        </p:nvSpPr>
        <p:spPr>
          <a:xfrm>
            <a:off x="671195" y="5346383"/>
            <a:ext cx="4064000" cy="736600"/>
          </a:xfrm>
          <a:prstGeom prst="rect">
            <a:avLst/>
          </a:prstGeom>
          <a:noFill/>
        </p:spPr>
        <p:txBody>
          <a:bodyPr wrap="square" lIns="91440" tIns="91440" rIns="91440" bIns="91440" rtlCol="0" anchor="ctr" anchorCtr="0">
            <a:spAutoFit/>
          </a:bodyPr>
          <a:p>
            <a:pPr algn="l">
              <a:buClrTx/>
              <a:buSzTx/>
              <a:buFontTx/>
            </a:pPr>
            <a:r>
              <a:rPr lang="en-US" altLang="zh-CN" dirty="0" err="1" smtClean="0">
                <a:solidFill>
                  <a:schemeClr val="tx1"/>
                </a:solidFill>
                <a:latin typeface="微软雅黑" panose="020B0503020204020204" pitchFamily="34" charset="-122"/>
                <a:ea typeface="微软雅黑" panose="020B0503020204020204" pitchFamily="34" charset="-122"/>
              </a:rPr>
              <a:t>1.3 aGate EMS </a:t>
            </a:r>
            <a:r>
              <a:rPr lang="en-US" altLang="zh-CN" dirty="0" err="1" smtClean="0">
                <a:latin typeface="微软雅黑" panose="020B0503020204020204" pitchFamily="34" charset="-122"/>
                <a:ea typeface="微软雅黑" panose="020B0503020204020204" pitchFamily="34" charset="-122"/>
                <a:sym typeface="+mn-ea"/>
              </a:rPr>
              <a:t>introduction</a:t>
            </a:r>
            <a:r>
              <a:rPr lang="en-US" altLang="zh-CN" dirty="0" err="1" smtClean="0">
                <a:solidFill>
                  <a:srgbClr val="FF0000"/>
                </a:solidFill>
                <a:latin typeface="微软雅黑" panose="020B0503020204020204" pitchFamily="34" charset="-122"/>
                <a:ea typeface="微软雅黑" panose="020B0503020204020204" pitchFamily="34" charset="-122"/>
                <a:sym typeface="+mn-ea"/>
              </a:rPr>
              <a:t>(Page10)</a:t>
            </a:r>
            <a:endParaRPr lang="en-US" altLang="zh-CN" dirty="0" err="1" smtClean="0">
              <a:solidFill>
                <a:srgbClr val="FF0000"/>
              </a:solidFill>
              <a:latin typeface="微软雅黑" panose="020B0503020204020204" pitchFamily="34" charset="-122"/>
              <a:ea typeface="微软雅黑" panose="020B0503020204020204" pitchFamily="34" charset="-122"/>
              <a:sym typeface="+mn-ea"/>
            </a:endParaRPr>
          </a:p>
          <a:p>
            <a:pPr algn="l">
              <a:buClrTx/>
              <a:buSzTx/>
              <a:buFontTx/>
            </a:pPr>
            <a:r>
              <a:rPr lang="en-US" altLang="zh-CN" dirty="0" err="1" smtClean="0">
                <a:solidFill>
                  <a:schemeClr val="tx1"/>
                </a:solidFill>
                <a:latin typeface="微软雅黑" panose="020B0503020204020204" pitchFamily="34" charset="-122"/>
                <a:ea typeface="微软雅黑" panose="020B0503020204020204" pitchFamily="34" charset="-122"/>
                <a:sym typeface="+mn-ea"/>
              </a:rPr>
              <a:t>1.3 aGate EMS diagram</a:t>
            </a:r>
            <a:r>
              <a:rPr lang="en-US" altLang="zh-CN" dirty="0" err="1" smtClean="0">
                <a:solidFill>
                  <a:srgbClr val="FF0000"/>
                </a:solidFill>
                <a:latin typeface="微软雅黑" panose="020B0503020204020204" pitchFamily="34" charset="-122"/>
                <a:ea typeface="微软雅黑" panose="020B0503020204020204" pitchFamily="34" charset="-122"/>
                <a:sym typeface="+mn-ea"/>
              </a:rPr>
              <a:t>(Page11)</a:t>
            </a:r>
            <a:endParaRPr lang="en-US" altLang="zh-CN" dirty="0" err="1" smtClean="0">
              <a:solidFill>
                <a:srgbClr val="FF0000"/>
              </a:solidFill>
              <a:latin typeface="微软雅黑" panose="020B0503020204020204" pitchFamily="34" charset="-122"/>
              <a:ea typeface="微软雅黑" panose="020B0503020204020204" pitchFamily="34" charset="-122"/>
              <a:sym typeface="+mn-ea"/>
            </a:endParaRPr>
          </a:p>
        </p:txBody>
      </p:sp>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0DD8F6D-F688-4A19-B20B-D47EF47C4780}" type="slidenum">
              <a:rPr lang="zh-CN" altLang="en-US" smtClean="0"/>
            </a:fld>
            <a:endParaRPr lang="zh-CN" altLang="en-US" dirty="0"/>
          </a:p>
        </p:txBody>
      </p:sp>
      <p:sp>
        <p:nvSpPr>
          <p:cNvPr id="7" name="Title 2"/>
          <p:cNvSpPr>
            <a:spLocks noGrp="1"/>
          </p:cNvSpPr>
          <p:nvPr>
            <p:ph type="title"/>
          </p:nvPr>
        </p:nvSpPr>
        <p:spPr>
          <a:xfrm>
            <a:off x="569253" y="156059"/>
            <a:ext cx="11338560" cy="925159"/>
          </a:xfrm>
        </p:spPr>
        <p:txBody>
          <a:bodyPr>
            <a:normAutofit/>
          </a:bodyPr>
          <a:lstStyle/>
          <a:p>
            <a:r>
              <a:rPr lang="en-US" altLang="zh-CN" sz="2800" dirty="0">
                <a:latin typeface="Arial" panose="020B0604020202020204" pitchFamily="34" charset="0"/>
                <a:cs typeface="Arial" panose="020B0604020202020204" pitchFamily="34" charset="0"/>
                <a:sym typeface="+mn-ea"/>
              </a:rPr>
              <a:t>Option 1:External CT on Line Side – Wiring Solution</a:t>
            </a:r>
            <a:endParaRPr lang="zh-CN" altLang="en-US" sz="2800" b="0" dirty="0"/>
          </a:p>
        </p:txBody>
      </p:sp>
      <p:pic>
        <p:nvPicPr>
          <p:cNvPr id="3" name="图片 2"/>
          <p:cNvPicPr>
            <a:picLocks noChangeAspect="1"/>
          </p:cNvPicPr>
          <p:nvPr/>
        </p:nvPicPr>
        <p:blipFill>
          <a:blip r:embed="rId1"/>
          <a:stretch>
            <a:fillRect/>
          </a:stretch>
        </p:blipFill>
        <p:spPr>
          <a:xfrm>
            <a:off x="654648" y="966918"/>
            <a:ext cx="6952976" cy="4923584"/>
          </a:xfrm>
          <a:prstGeom prst="rect">
            <a:avLst/>
          </a:prstGeom>
        </p:spPr>
      </p:pic>
      <p:sp>
        <p:nvSpPr>
          <p:cNvPr id="11" name="文本框 10"/>
          <p:cNvSpPr txBox="1"/>
          <p:nvPr/>
        </p:nvSpPr>
        <p:spPr>
          <a:xfrm>
            <a:off x="7786693" y="4398827"/>
            <a:ext cx="4121119" cy="1384995"/>
          </a:xfrm>
          <a:prstGeom prst="rect">
            <a:avLst/>
          </a:prstGeom>
          <a:noFill/>
        </p:spPr>
        <p:txBody>
          <a:bodyPr wrap="square">
            <a:spAutoFit/>
          </a:bodyPr>
          <a:lstStyle/>
          <a:p>
            <a:r>
              <a:rPr lang="en-US" sz="1200" dirty="0">
                <a:latin typeface="Arial" panose="020B0604020202020204" pitchFamily="34" charset="0"/>
                <a:cs typeface="Arial" panose="020B0604020202020204" pitchFamily="34" charset="0"/>
              </a:rPr>
              <a:t>NOTE:</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factory CT cable has a length of 50 ft (15 m). If it is not sufficient, an extension cable is required. It is recommended to use 20 AWG or larger twisted pair conductors.</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external CT should be installed in a NEMA 3R type enclosure for protection.</a:t>
            </a:r>
            <a:endParaRPr lang="en-US" sz="1200" dirty="0">
              <a:latin typeface="Arial" panose="020B0604020202020204" pitchFamily="34" charset="0"/>
              <a:cs typeface="Arial" panose="020B0604020202020204" pitchFamily="34" charset="0"/>
            </a:endParaRPr>
          </a:p>
        </p:txBody>
      </p:sp>
      <p:sp>
        <p:nvSpPr>
          <p:cNvPr id="12" name="文本框 11"/>
          <p:cNvSpPr txBox="1"/>
          <p:nvPr/>
        </p:nvSpPr>
        <p:spPr>
          <a:xfrm>
            <a:off x="7786694" y="2318400"/>
            <a:ext cx="4121119" cy="1968500"/>
          </a:xfrm>
          <a:prstGeom prst="rect">
            <a:avLst/>
          </a:prstGeom>
          <a:noFill/>
        </p:spPr>
        <p:txBody>
          <a:bodyPr wrap="square">
            <a:spAutoFit/>
          </a:bodyPr>
          <a:lstStyle/>
          <a:p>
            <a:pPr marL="285750" indent="-285750" algn="l">
              <a:spcAft>
                <a:spcPts val="600"/>
              </a:spcAft>
              <a:buFont typeface="Wingdings" panose="05000000000000000000" pitchFamily="2" charset="2"/>
              <a:buChar char="ü"/>
            </a:pPr>
            <a:r>
              <a:rPr lang="en-US" altLang="zh-CN" sz="1600" dirty="0">
                <a:latin typeface="Arial" panose="020B0604020202020204" pitchFamily="34" charset="0"/>
                <a:cs typeface="Arial" panose="020B0604020202020204" pitchFamily="34" charset="0"/>
              </a:rPr>
              <a:t>External CT plugged into the CT1 interface of the EMS</a:t>
            </a:r>
            <a:endParaRPr lang="en-US" altLang="zh-CN" sz="1600" dirty="0">
              <a:latin typeface="Arial" panose="020B0604020202020204" pitchFamily="34" charset="0"/>
              <a:cs typeface="Arial" panose="020B0604020202020204" pitchFamily="34" charset="0"/>
            </a:endParaRPr>
          </a:p>
          <a:p>
            <a:pPr indent="457200" algn="l">
              <a:spcAft>
                <a:spcPts val="600"/>
              </a:spcAft>
              <a:buFont typeface="Wingdings" panose="05000000000000000000" pitchFamily="2" charset="2"/>
              <a:buNone/>
            </a:pPr>
            <a:r>
              <a:rPr lang="en-US" altLang="zh-CN" sz="1600" dirty="0">
                <a:solidFill>
                  <a:srgbClr val="FF0000"/>
                </a:solidFill>
                <a:latin typeface="Arial" panose="020B0604020202020204" pitchFamily="34" charset="0"/>
                <a:cs typeface="Arial" panose="020B0604020202020204" pitchFamily="34" charset="0"/>
              </a:rPr>
              <a:t>Different CT1 position on aGate1.1 and aGate1.3</a:t>
            </a:r>
            <a:endParaRPr lang="en-US" altLang="zh-CN" sz="1600" dirty="0">
              <a:solidFill>
                <a:srgbClr val="FF0000"/>
              </a:solidFill>
              <a:latin typeface="Arial" panose="020B0604020202020204" pitchFamily="34" charset="0"/>
              <a:cs typeface="Arial" panose="020B0604020202020204" pitchFamily="34" charset="0"/>
            </a:endParaRPr>
          </a:p>
          <a:p>
            <a:pPr marL="285750" indent="-285750" algn="l">
              <a:spcAft>
                <a:spcPts val="600"/>
              </a:spcAft>
              <a:buFont typeface="Wingdings" panose="05000000000000000000" pitchFamily="2" charset="2"/>
              <a:buChar char="ü"/>
            </a:pPr>
            <a:r>
              <a:rPr lang="en-US" altLang="zh-CN" sz="1600" dirty="0">
                <a:latin typeface="Arial" panose="020B0604020202020204" pitchFamily="34" charset="0"/>
                <a:cs typeface="Arial" panose="020B0604020202020204" pitchFamily="34" charset="0"/>
              </a:rPr>
              <a:t>Cable length between the existing NEM solar and the </a:t>
            </a:r>
            <a:r>
              <a:rPr lang="en-US" altLang="zh-CN" sz="1600" dirty="0" err="1">
                <a:latin typeface="Arial" panose="020B0604020202020204" pitchFamily="34" charset="0"/>
                <a:cs typeface="Arial" panose="020B0604020202020204" pitchFamily="34" charset="0"/>
              </a:rPr>
              <a:t>aGate</a:t>
            </a:r>
            <a:r>
              <a:rPr lang="en-US" altLang="zh-CN" sz="1600" dirty="0">
                <a:latin typeface="Arial" panose="020B0604020202020204" pitchFamily="34" charset="0"/>
                <a:cs typeface="Arial" panose="020B0604020202020204" pitchFamily="34" charset="0"/>
              </a:rPr>
              <a:t> is less than 130 ft (40 m)</a:t>
            </a:r>
            <a:endParaRPr lang="en-US" altLang="zh-CN" sz="1600" dirty="0">
              <a:solidFill>
                <a:srgbClr val="FF0000"/>
              </a:solidFill>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390818" y="1388298"/>
            <a:ext cx="6710089" cy="3929003"/>
          </a:xfrm>
          <a:prstGeom prst="rect">
            <a:avLst/>
          </a:prstGeom>
        </p:spPr>
      </p:pic>
      <p:sp>
        <p:nvSpPr>
          <p:cNvPr id="8" name="文本框 7"/>
          <p:cNvSpPr txBox="1"/>
          <p:nvPr/>
        </p:nvSpPr>
        <p:spPr>
          <a:xfrm>
            <a:off x="7311357" y="1081578"/>
            <a:ext cx="4595870" cy="4169410"/>
          </a:xfrm>
          <a:prstGeom prst="rect">
            <a:avLst/>
          </a:prstGeom>
          <a:noFill/>
        </p:spPr>
        <p:txBody>
          <a:bodyPr wrap="square" rtlCol="0" anchor="t">
            <a:spAutoFit/>
          </a:bodyPr>
          <a:lstStyle/>
          <a:p>
            <a:pPr marL="285750" indent="-285750" algn="l">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rPr>
              <a:t>Existing PV</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Adding an external CT to EMS port (CT1).</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No retrofit job on existing PV connection wires.</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The existing PV solar energy can be exported to the grid. </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PV generation will be close when grid outage.</a:t>
            </a:r>
            <a:endParaRPr lang="en-US" altLang="zh-CN" sz="1400" dirty="0">
              <a:latin typeface="Arial" panose="020B0604020202020204" pitchFamily="34" charset="0"/>
              <a:cs typeface="Arial" panose="020B0604020202020204" pitchFamily="34" charset="0"/>
              <a:sym typeface="+mn-ea"/>
            </a:endParaRPr>
          </a:p>
          <a:p>
            <a:pPr marL="285750" indent="-285750">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sym typeface="+mn-ea"/>
              </a:rPr>
              <a:t>Primary PV (New adding PV)</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Led to the </a:t>
            </a:r>
            <a:r>
              <a:rPr lang="en-US" altLang="zh-CN" sz="1400" dirty="0" err="1">
                <a:latin typeface="Arial" panose="020B0604020202020204" pitchFamily="34" charset="0"/>
                <a:cs typeface="Arial" panose="020B0604020202020204" pitchFamily="34" charset="0"/>
                <a:sym typeface="+mn-ea"/>
              </a:rPr>
              <a:t>aGate</a:t>
            </a:r>
            <a:r>
              <a:rPr lang="en-US" altLang="zh-CN" sz="1400" dirty="0">
                <a:latin typeface="Arial" panose="020B0604020202020204" pitchFamily="34" charset="0"/>
                <a:cs typeface="Arial" panose="020B0604020202020204" pitchFamily="34" charset="0"/>
                <a:sym typeface="+mn-ea"/>
              </a:rPr>
              <a:t>. </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The solar generation is non-export. </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And it can generate the solar energy during the grid outage </a:t>
            </a:r>
            <a:r>
              <a:rPr lang="en-US" altLang="zh-CN" sz="1400" dirty="0">
                <a:latin typeface="Arial" panose="020B0604020202020204" pitchFamily="34" charset="0"/>
                <a:cs typeface="Arial" panose="020B0604020202020204" pitchFamily="34" charset="0"/>
                <a:sym typeface="+mn-ea"/>
              </a:rPr>
              <a:t>until PV curtailment when generation is over the load.</a:t>
            </a:r>
            <a:endParaRPr lang="en-US" altLang="zh-CN" sz="1400" dirty="0">
              <a:latin typeface="Arial" panose="020B0604020202020204" pitchFamily="34" charset="0"/>
              <a:cs typeface="Arial" panose="020B0604020202020204" pitchFamily="34" charset="0"/>
              <a:sym typeface="+mn-ea"/>
            </a:endParaRPr>
          </a:p>
          <a:p>
            <a:pPr marL="285750" indent="-285750">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sym typeface="+mn-ea"/>
              </a:rPr>
              <a:t>PV curtailment</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First by Primary PV to </a:t>
            </a:r>
            <a:r>
              <a:rPr lang="en-US" altLang="zh-CN" sz="1400" dirty="0" err="1">
                <a:latin typeface="Arial" panose="020B0604020202020204" pitchFamily="34" charset="0"/>
                <a:cs typeface="Arial" panose="020B0604020202020204" pitchFamily="34" charset="0"/>
                <a:sym typeface="+mn-ea"/>
              </a:rPr>
              <a:t>aGate</a:t>
            </a:r>
            <a:r>
              <a:rPr lang="en-US" altLang="zh-CN" sz="1400" dirty="0">
                <a:latin typeface="Arial" panose="020B0604020202020204" pitchFamily="34" charset="0"/>
                <a:cs typeface="Arial" panose="020B0604020202020204" pitchFamily="34" charset="0"/>
                <a:sym typeface="+mn-ea"/>
              </a:rPr>
              <a:t> (non-export)</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Existing PV will be close when grid outage.</a:t>
            </a:r>
            <a:endParaRPr lang="en-US" altLang="zh-CN" sz="1400" dirty="0">
              <a:latin typeface="Arial" panose="020B0604020202020204" pitchFamily="34" charset="0"/>
              <a:cs typeface="Arial" panose="020B0604020202020204" pitchFamily="34" charset="0"/>
              <a:sym typeface="+mn-ea"/>
            </a:endParaRPr>
          </a:p>
        </p:txBody>
      </p:sp>
      <p:sp>
        <p:nvSpPr>
          <p:cNvPr id="3" name="Title 2"/>
          <p:cNvSpPr>
            <a:spLocks noGrp="1"/>
          </p:cNvSpPr>
          <p:nvPr>
            <p:ph type="title"/>
          </p:nvPr>
        </p:nvSpPr>
        <p:spPr>
          <a:xfrm>
            <a:off x="569253" y="156059"/>
            <a:ext cx="11338560" cy="925159"/>
          </a:xfrm>
        </p:spPr>
        <p:txBody>
          <a:bodyPr>
            <a:normAutofit/>
          </a:bodyPr>
          <a:lstStyle/>
          <a:p>
            <a:r>
              <a:rPr lang="en-US" altLang="zh-CN" sz="2800" dirty="0">
                <a:latin typeface="Arial" panose="020B0604020202020204" pitchFamily="34" charset="0"/>
                <a:cs typeface="Arial" panose="020B0604020202020204" pitchFamily="34" charset="0"/>
                <a:sym typeface="+mn-ea"/>
              </a:rPr>
              <a:t>Option 1:External CT </a:t>
            </a:r>
            <a:r>
              <a:rPr lang="en-US" altLang="zh-CN" sz="2800" dirty="0">
                <a:latin typeface="Arial" panose="020B0604020202020204" pitchFamily="34" charset="0"/>
                <a:cs typeface="Arial" panose="020B0604020202020204" pitchFamily="34" charset="0"/>
                <a:sym typeface="+mn-ea"/>
              </a:rPr>
              <a:t>on Line Side - Brief</a:t>
            </a:r>
            <a:endParaRPr lang="zh-CN" altLang="en-US" sz="2800" b="0" dirty="0"/>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569253" y="1464498"/>
            <a:ext cx="6710089" cy="3929003"/>
          </a:xfrm>
          <a:prstGeom prst="rect">
            <a:avLst/>
          </a:prstGeom>
        </p:spPr>
      </p:pic>
      <p:sp>
        <p:nvSpPr>
          <p:cNvPr id="8" name="文本框 7"/>
          <p:cNvSpPr txBox="1"/>
          <p:nvPr/>
        </p:nvSpPr>
        <p:spPr>
          <a:xfrm>
            <a:off x="7557175" y="1345173"/>
            <a:ext cx="3576989" cy="2215991"/>
          </a:xfrm>
          <a:prstGeom prst="rect">
            <a:avLst/>
          </a:prstGeom>
          <a:noFill/>
        </p:spPr>
        <p:txBody>
          <a:bodyPr wrap="square" rtlCol="0" anchor="t">
            <a:spAutoFit/>
          </a:bodyPr>
          <a:lstStyle/>
          <a:p>
            <a:pPr algn="l">
              <a:spcAft>
                <a:spcPts val="600"/>
              </a:spcAft>
            </a:pPr>
            <a:r>
              <a:rPr lang="en-US" altLang="zh-CN" sz="1600" b="1" dirty="0">
                <a:latin typeface="Arial" panose="020B0604020202020204" pitchFamily="34" charset="0"/>
                <a:cs typeface="Arial" panose="020B0604020202020204" pitchFamily="34" charset="0"/>
              </a:rPr>
              <a:t>Principle</a:t>
            </a:r>
            <a:endParaRPr lang="en-US" altLang="zh-CN" sz="1600" b="1" dirty="0">
              <a:latin typeface="Arial" panose="020B0604020202020204" pitchFamily="34" charset="0"/>
              <a:cs typeface="Arial" panose="020B0604020202020204" pitchFamily="34" charset="0"/>
            </a:endParaRPr>
          </a:p>
          <a:p>
            <a:pPr marL="342900" indent="-342900" algn="l">
              <a:spcAft>
                <a:spcPts val="600"/>
              </a:spcAft>
              <a:buFont typeface="+mj-lt"/>
              <a:buAutoNum type="arabicPeriod"/>
            </a:pPr>
            <a:r>
              <a:rPr lang="en-US" altLang="zh-CN" sz="1600" dirty="0">
                <a:latin typeface="Arial" panose="020B0604020202020204" pitchFamily="34" charset="0"/>
                <a:cs typeface="Arial" panose="020B0604020202020204" pitchFamily="34" charset="0"/>
                <a:sym typeface="+mn-ea"/>
              </a:rPr>
              <a:t>Increase external CT for monitoring Existing PV, but without control function.</a:t>
            </a:r>
            <a:endParaRPr lang="en-US" altLang="zh-CN" sz="1600" dirty="0">
              <a:latin typeface="Arial" panose="020B0604020202020204" pitchFamily="34" charset="0"/>
              <a:cs typeface="Arial" panose="020B0604020202020204" pitchFamily="34" charset="0"/>
              <a:sym typeface="+mn-ea"/>
            </a:endParaRPr>
          </a:p>
          <a:p>
            <a:pPr marL="342900" indent="-342900" algn="l">
              <a:spcAft>
                <a:spcPts val="600"/>
              </a:spcAft>
              <a:buFont typeface="+mj-lt"/>
              <a:buAutoNum type="arabicPeriod"/>
            </a:pPr>
            <a:r>
              <a:rPr lang="en-US" altLang="zh-CN" sz="1600" dirty="0">
                <a:latin typeface="Arial" panose="020B0604020202020204" pitchFamily="34" charset="0"/>
                <a:cs typeface="Arial" panose="020B0604020202020204" pitchFamily="34" charset="0"/>
                <a:sym typeface="+mn-ea"/>
              </a:rPr>
              <a:t>Use software strategy to make </a:t>
            </a:r>
            <a:r>
              <a:rPr lang="en-US" altLang="zh-CN" sz="1600" dirty="0" err="1">
                <a:latin typeface="Arial" panose="020B0604020202020204" pitchFamily="34" charset="0"/>
                <a:cs typeface="Arial" panose="020B0604020202020204" pitchFamily="34" charset="0"/>
                <a:sym typeface="+mn-ea"/>
              </a:rPr>
              <a:t>aGate's</a:t>
            </a:r>
            <a:r>
              <a:rPr lang="en-US" altLang="zh-CN" sz="1600" dirty="0">
                <a:latin typeface="Arial" panose="020B0604020202020204" pitchFamily="34" charset="0"/>
                <a:cs typeface="Arial" panose="020B0604020202020204" pitchFamily="34" charset="0"/>
                <a:sym typeface="+mn-ea"/>
              </a:rPr>
              <a:t> current to the grid less than or equal to 0, only allowing Existing PV to export to the grid.</a:t>
            </a:r>
            <a:endParaRPr lang="en-US" altLang="zh-CN" sz="1600" dirty="0">
              <a:latin typeface="Arial" panose="020B0604020202020204" pitchFamily="34" charset="0"/>
              <a:cs typeface="Arial" panose="020B0604020202020204" pitchFamily="34" charset="0"/>
              <a:sym typeface="+mn-ea"/>
            </a:endParaRPr>
          </a:p>
        </p:txBody>
      </p:sp>
      <p:sp>
        <p:nvSpPr>
          <p:cNvPr id="3" name="Title 2"/>
          <p:cNvSpPr>
            <a:spLocks noGrp="1"/>
          </p:cNvSpPr>
          <p:nvPr>
            <p:ph type="title"/>
          </p:nvPr>
        </p:nvSpPr>
        <p:spPr>
          <a:xfrm>
            <a:off x="569253" y="156059"/>
            <a:ext cx="11338560" cy="925159"/>
          </a:xfrm>
        </p:spPr>
        <p:txBody>
          <a:bodyPr>
            <a:normAutofit/>
          </a:bodyPr>
          <a:lstStyle/>
          <a:p>
            <a:r>
              <a:rPr lang="en-US" altLang="zh-CN" sz="2800" dirty="0">
                <a:latin typeface="Arial" panose="020B0604020202020204" pitchFamily="34" charset="0"/>
                <a:cs typeface="Arial" panose="020B0604020202020204" pitchFamily="34" charset="0"/>
                <a:sym typeface="+mn-ea"/>
              </a:rPr>
              <a:t>Option 1:External CT </a:t>
            </a:r>
            <a:r>
              <a:rPr lang="en-US" altLang="zh-CN" sz="2800" dirty="0">
                <a:latin typeface="Arial" panose="020B0604020202020204" pitchFamily="34" charset="0"/>
                <a:cs typeface="Arial" panose="020B0604020202020204" pitchFamily="34" charset="0"/>
                <a:sym typeface="+mn-ea"/>
              </a:rPr>
              <a:t>on Line Side</a:t>
            </a:r>
            <a:r>
              <a:rPr lang="en-US" altLang="zh-CN" sz="2800" dirty="0">
                <a:latin typeface="Arial" panose="020B0604020202020204" pitchFamily="34" charset="0"/>
                <a:cs typeface="Arial" panose="020B0604020202020204" pitchFamily="34" charset="0"/>
                <a:sym typeface="+mn-ea"/>
              </a:rPr>
              <a:t> - Principle</a:t>
            </a:r>
            <a:endParaRPr lang="zh-CN" altLang="en-US" sz="2800" b="0" dirty="0"/>
          </a:p>
        </p:txBody>
      </p:sp>
      <mc:AlternateContent xmlns:mc="http://schemas.openxmlformats.org/markup-compatibility/2006">
        <mc:Choice xmlns:a14="http://schemas.microsoft.com/office/drawing/2010/main" Requires="a14">
          <p:sp>
            <p:nvSpPr>
              <p:cNvPr id="2" name="文本框 1"/>
              <p:cNvSpPr txBox="1"/>
              <p:nvPr/>
            </p:nvSpPr>
            <p:spPr>
              <a:xfrm>
                <a:off x="7699937" y="3749914"/>
                <a:ext cx="2040255" cy="276860"/>
              </a:xfrm>
              <a:prstGeom prst="rect">
                <a:avLst/>
              </a:prstGeom>
              <a:noFill/>
            </p:spPr>
            <p:txBody>
              <a:bodyPr wrap="none" lIns="0" tIns="0" rIns="0" bIns="0" rtlCol="0" anchor="ctr" anchorCtr="0">
                <a:spAutoFit/>
              </a:bodyPr>
              <a:lstStyle/>
              <a:p>
                <a:pPr algn="l"/>
                <a14:m>
                  <m:oMathPara xmlns:m="http://schemas.openxmlformats.org/officeDocument/2006/math">
                    <m:oMathParaPr>
                      <m:jc m:val="centerGroup"/>
                    </m:oMathParaPr>
                    <m:oMath xmlns:m="http://schemas.openxmlformats.org/officeDocument/2006/math">
                      <m:sSub>
                        <m:sSubPr>
                          <m:ctrlPr>
                            <a:rPr lang="en-US" b="1" i="1" smtClean="0">
                              <a:solidFill>
                                <a:srgbClr val="FF0000"/>
                              </a:solidFill>
                              <a:latin typeface="Cambria Math" panose="02040503050406030204" pitchFamily="18" charset="0"/>
                              <a:ea typeface="微软雅黑" panose="020B0503020204020204" pitchFamily="34" charset="-122"/>
                            </a:rPr>
                          </m:ctrlPr>
                        </m:sSubPr>
                        <m:e>
                          <m:r>
                            <a:rPr lang="en-US" b="1" i="1" smtClean="0">
                              <a:solidFill>
                                <a:srgbClr val="FF0000"/>
                              </a:solidFill>
                              <a:latin typeface="Cambria Math" panose="02040503050406030204" pitchFamily="18" charset="0"/>
                              <a:ea typeface="微软雅黑" panose="020B0503020204020204" pitchFamily="34" charset="-122"/>
                            </a:rPr>
                            <m:t>𝑰</m:t>
                          </m:r>
                        </m:e>
                        <m:sub>
                          <m:r>
                            <a:rPr lang="en-US" b="1" i="1" smtClean="0">
                              <a:solidFill>
                                <a:srgbClr val="FF0000"/>
                              </a:solidFill>
                              <a:latin typeface="Cambria Math" panose="02040503050406030204" pitchFamily="18" charset="0"/>
                              <a:ea typeface="微软雅黑" panose="020B0503020204020204" pitchFamily="34" charset="-122"/>
                            </a:rPr>
                            <m:t>𝑮𝒓𝒊𝒅</m:t>
                          </m:r>
                        </m:sub>
                      </m:sSub>
                      <m:r>
                        <a:rPr lang="en-US" b="1" i="1" smtClean="0">
                          <a:solidFill>
                            <a:srgbClr val="FF0000"/>
                          </a:solidFill>
                          <a:latin typeface="Cambria Math" panose="02040503050406030204" pitchFamily="18" charset="0"/>
                          <a:ea typeface="Cambria Math" panose="02040503050406030204" pitchFamily="18" charset="0"/>
                        </a:rPr>
                        <m:t>=</m:t>
                      </m:r>
                      <m:sSub>
                        <m:sSubPr>
                          <m:ctrlPr>
                            <a:rPr lang="en-US" b="1" i="1" smtClean="0">
                              <a:solidFill>
                                <a:srgbClr val="FF0000"/>
                              </a:solidFill>
                              <a:latin typeface="Cambria Math" panose="02040503050406030204" pitchFamily="18" charset="0"/>
                              <a:ea typeface="Cambria Math" panose="02040503050406030204" pitchFamily="18" charset="0"/>
                            </a:rPr>
                          </m:ctrlPr>
                        </m:sSubPr>
                        <m:e>
                          <m:r>
                            <a:rPr lang="en-US" b="1" i="1" smtClean="0">
                              <a:solidFill>
                                <a:srgbClr val="FF0000"/>
                              </a:solidFill>
                              <a:latin typeface="Cambria Math" panose="02040503050406030204" pitchFamily="18" charset="0"/>
                              <a:ea typeface="Cambria Math" panose="02040503050406030204" pitchFamily="18" charset="0"/>
                            </a:rPr>
                            <m:t>𝑰</m:t>
                          </m:r>
                        </m:e>
                        <m:sub>
                          <m:r>
                            <a:rPr lang="en-US" b="1" i="1" smtClean="0">
                              <a:solidFill>
                                <a:srgbClr val="FF0000"/>
                              </a:solidFill>
                              <a:latin typeface="Cambria Math" panose="02040503050406030204" pitchFamily="18" charset="0"/>
                              <a:ea typeface="Cambria Math" panose="02040503050406030204" pitchFamily="18" charset="0"/>
                            </a:rPr>
                            <m:t>𝑷𝑽</m:t>
                          </m:r>
                          <m:r>
                            <a:rPr lang="en-US" b="1" i="1" smtClean="0">
                              <a:solidFill>
                                <a:srgbClr val="FF0000"/>
                              </a:solidFill>
                              <a:latin typeface="Cambria Math" panose="02040503050406030204" pitchFamily="18" charset="0"/>
                              <a:ea typeface="Cambria Math" panose="02040503050406030204" pitchFamily="18" charset="0"/>
                            </a:rPr>
                            <m:t>𝟏</m:t>
                          </m:r>
                        </m:sub>
                      </m:sSub>
                      <m:r>
                        <a:rPr lang="en-US" b="1" i="1" smtClean="0">
                          <a:solidFill>
                            <a:srgbClr val="FF0000"/>
                          </a:solidFill>
                          <a:latin typeface="Cambria Math" panose="02040503050406030204" pitchFamily="18" charset="0"/>
                          <a:ea typeface="Cambria Math" panose="02040503050406030204" pitchFamily="18" charset="0"/>
                        </a:rPr>
                        <m:t>+</m:t>
                      </m:r>
                      <m:sSub>
                        <m:sSubPr>
                          <m:ctrlPr>
                            <a:rPr lang="en-US" b="1" i="1" smtClean="0">
                              <a:solidFill>
                                <a:srgbClr val="FF0000"/>
                              </a:solidFill>
                              <a:latin typeface="Cambria Math" panose="02040503050406030204" pitchFamily="18" charset="0"/>
                              <a:ea typeface="Cambria Math" panose="02040503050406030204" pitchFamily="18" charset="0"/>
                            </a:rPr>
                          </m:ctrlPr>
                        </m:sSubPr>
                        <m:e>
                          <m:r>
                            <a:rPr lang="en-US" b="1" i="1" smtClean="0">
                              <a:solidFill>
                                <a:srgbClr val="FF0000"/>
                              </a:solidFill>
                              <a:latin typeface="Cambria Math" panose="02040503050406030204" pitchFamily="18" charset="0"/>
                              <a:ea typeface="Cambria Math" panose="02040503050406030204" pitchFamily="18" charset="0"/>
                            </a:rPr>
                            <m:t>𝑰</m:t>
                          </m:r>
                        </m:e>
                        <m:sub>
                          <m:r>
                            <a:rPr lang="en-US" b="1" i="1" smtClean="0">
                              <a:solidFill>
                                <a:srgbClr val="FF0000"/>
                              </a:solidFill>
                              <a:latin typeface="Cambria Math" panose="02040503050406030204" pitchFamily="18" charset="0"/>
                              <a:ea typeface="Cambria Math" panose="02040503050406030204" pitchFamily="18" charset="0"/>
                            </a:rPr>
                            <m:t>𝒂𝑮𝒂𝒕𝒆</m:t>
                          </m:r>
                        </m:sub>
                      </m:sSub>
                    </m:oMath>
                  </m:oMathPara>
                </a14:m>
                <a:endParaRPr lang="en-US" b="1" i="1" dirty="0" err="1" smtClean="0">
                  <a:solidFill>
                    <a:srgbClr val="FF0000"/>
                  </a:solidFill>
                  <a:latin typeface="Cambria Math" panose="02040503050406030204" pitchFamily="18" charset="0"/>
                  <a:ea typeface="Cambria Math" panose="02040503050406030204" pitchFamily="18" charset="0"/>
                  <a:cs typeface="Cambria Math" panose="02040503050406030204" pitchFamily="18" charset="0"/>
                </a:endParaRPr>
              </a:p>
            </p:txBody>
          </p:sp>
        </mc:Choice>
        <mc:Fallback>
          <p:sp>
            <p:nvSpPr>
              <p:cNvPr id="2" name="文本框 1"/>
              <p:cNvSpPr txBox="1">
                <a:spLocks noRot="1" noChangeAspect="1" noMove="1" noResize="1" noEditPoints="1" noAdjustHandles="1" noChangeArrowheads="1" noChangeShapeType="1" noTextEdit="1"/>
              </p:cNvSpPr>
              <p:nvPr/>
            </p:nvSpPr>
            <p:spPr>
              <a:xfrm>
                <a:off x="7699937" y="3749914"/>
                <a:ext cx="2040255" cy="276860"/>
              </a:xfrm>
              <a:prstGeom prst="rect">
                <a:avLst/>
              </a:prstGeom>
              <a:blipFill rotWithShape="1">
                <a:blip r:embed="rId2"/>
                <a:stretch>
                  <a:fillRect l="-28" t="-87" r="-3987" b="8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 name="文本框 3"/>
              <p:cNvSpPr txBox="1"/>
              <p:nvPr/>
            </p:nvSpPr>
            <p:spPr>
              <a:xfrm>
                <a:off x="7699937" y="4215525"/>
                <a:ext cx="1075103" cy="276999"/>
              </a:xfrm>
              <a:prstGeom prst="rect">
                <a:avLst/>
              </a:prstGeom>
              <a:noFill/>
            </p:spPr>
            <p:txBody>
              <a:bodyPr wrap="none" lIns="0" tIns="0" rIns="0" bIns="0" rtlCol="0" anchor="ctr" anchorCtr="0">
                <a:spAutoFit/>
              </a:bodyPr>
              <a:lstStyle/>
              <a:p>
                <a:pPr algn="l"/>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ea typeface="微软雅黑" panose="020B0503020204020204" pitchFamily="34" charset="-122"/>
                            </a:rPr>
                          </m:ctrlPr>
                        </m:sSubPr>
                        <m:e>
                          <m:r>
                            <a:rPr lang="en-US" b="0" i="1" smtClean="0">
                              <a:solidFill>
                                <a:schemeClr val="tx1"/>
                              </a:solidFill>
                              <a:latin typeface="Cambria Math" panose="02040503050406030204" pitchFamily="18" charset="0"/>
                              <a:ea typeface="微软雅黑" panose="020B0503020204020204" pitchFamily="34" charset="-122"/>
                            </a:rPr>
                            <m:t>𝐼</m:t>
                          </m:r>
                        </m:e>
                        <m:sub>
                          <m:r>
                            <a:rPr lang="en-US" b="0" i="1" smtClean="0">
                              <a:solidFill>
                                <a:schemeClr val="tx1"/>
                              </a:solidFill>
                              <a:latin typeface="Cambria Math" panose="02040503050406030204" pitchFamily="18" charset="0"/>
                              <a:ea typeface="微软雅黑" panose="020B0503020204020204" pitchFamily="34" charset="-122"/>
                            </a:rPr>
                            <m:t>𝑎𝐺𝑎𝑡𝑒</m:t>
                          </m:r>
                        </m:sub>
                      </m:sSub>
                      <m:r>
                        <a:rPr lang="en-US"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0</m:t>
                      </m:r>
                    </m:oMath>
                  </m:oMathPara>
                </a14:m>
                <a:endParaRPr lang="en-US" dirty="0" err="1">
                  <a:solidFill>
                    <a:schemeClr val="tx1"/>
                  </a:solidFill>
                  <a:latin typeface="微软雅黑" panose="020B0503020204020204" pitchFamily="34" charset="-122"/>
                  <a:ea typeface="微软雅黑" panose="020B0503020204020204" pitchFamily="34"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7699937" y="4215525"/>
                <a:ext cx="1075103" cy="276999"/>
              </a:xfrm>
              <a:prstGeom prst="rect">
                <a:avLst/>
              </a:prstGeom>
              <a:blipFill rotWithShape="1">
                <a:blip r:embed="rId3"/>
                <a:stretch>
                  <a:fillRect l="-52" t="-143" r="-7031" b="193"/>
                </a:stretch>
              </a:blipFill>
            </p:spPr>
            <p:txBody>
              <a:bodyPr/>
              <a:lstStyle/>
              <a:p>
                <a:r>
                  <a:rPr lang="zh-CN" altLang="en-US">
                    <a:noFill/>
                  </a:rPr>
                  <a:t> </a:t>
                </a:r>
              </a:p>
            </p:txBody>
          </p:sp>
        </mc:Fallback>
      </mc:AlternateContent>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0DD8F6D-F688-4A19-B20B-D47EF47C4780}" type="slidenum">
              <a:rPr lang="zh-CN" altLang="en-US" smtClean="0"/>
            </a:fld>
            <a:endParaRPr lang="zh-CN" altLang="en-US" dirty="0"/>
          </a:p>
        </p:txBody>
      </p:sp>
      <p:sp>
        <p:nvSpPr>
          <p:cNvPr id="7" name="Title 2"/>
          <p:cNvSpPr>
            <a:spLocks noGrp="1"/>
          </p:cNvSpPr>
          <p:nvPr>
            <p:ph type="title"/>
          </p:nvPr>
        </p:nvSpPr>
        <p:spPr>
          <a:xfrm>
            <a:off x="569253" y="156059"/>
            <a:ext cx="11338560" cy="925159"/>
          </a:xfrm>
        </p:spPr>
        <p:txBody>
          <a:bodyPr>
            <a:normAutofit/>
          </a:bodyPr>
          <a:lstStyle/>
          <a:p>
            <a:r>
              <a:rPr lang="en-US" altLang="zh-CN" sz="2800" dirty="0">
                <a:latin typeface="Arial" panose="020B0604020202020204" pitchFamily="34" charset="0"/>
                <a:cs typeface="Arial" panose="020B0604020202020204" pitchFamily="34" charset="0"/>
                <a:sym typeface="+mn-ea"/>
              </a:rPr>
              <a:t>Option 1:</a:t>
            </a:r>
            <a:r>
              <a:rPr lang="en-US" altLang="zh-CN" sz="2800" dirty="0">
                <a:latin typeface="Arial" panose="020B0604020202020204" pitchFamily="34" charset="0"/>
                <a:cs typeface="Arial" panose="020B0604020202020204" pitchFamily="34" charset="0"/>
                <a:sym typeface="+mn-ea"/>
              </a:rPr>
              <a:t>External CT on Line Side</a:t>
            </a:r>
            <a:r>
              <a:rPr lang="en-US" altLang="zh-CN" sz="2800" dirty="0">
                <a:latin typeface="Arial" panose="020B0604020202020204" pitchFamily="34" charset="0"/>
                <a:cs typeface="Arial" panose="020B0604020202020204" pitchFamily="34" charset="0"/>
                <a:sym typeface="+mn-ea"/>
              </a:rPr>
              <a:t> - </a:t>
            </a:r>
            <a:r>
              <a:rPr lang="en-US" altLang="zh-CN" sz="2800" dirty="0" err="1">
                <a:latin typeface="Arial" panose="020B0604020202020204" pitchFamily="34" charset="0"/>
                <a:cs typeface="Arial" panose="020B0604020202020204" pitchFamily="34" charset="0"/>
                <a:sym typeface="+mn-ea"/>
              </a:rPr>
              <a:t>App</a:t>
            </a:r>
            <a:r>
              <a:rPr lang="en-US" altLang="zh-CN" sz="2800" dirty="0">
                <a:latin typeface="Arial" panose="020B0604020202020204" pitchFamily="34" charset="0"/>
                <a:cs typeface="Arial" panose="020B0604020202020204" pitchFamily="34" charset="0"/>
                <a:sym typeface="+mn-ea"/>
              </a:rPr>
              <a:t> configuration</a:t>
            </a:r>
            <a:endParaRPr lang="zh-CN" altLang="en-US" sz="2800" b="0" dirty="0"/>
          </a:p>
        </p:txBody>
      </p:sp>
      <p:sp>
        <p:nvSpPr>
          <p:cNvPr id="9" name="文本框 8"/>
          <p:cNvSpPr txBox="1"/>
          <p:nvPr/>
        </p:nvSpPr>
        <p:spPr>
          <a:xfrm>
            <a:off x="748665" y="1221740"/>
            <a:ext cx="6896735" cy="1430020"/>
          </a:xfrm>
          <a:prstGeom prst="rect">
            <a:avLst/>
          </a:prstGeom>
          <a:noFill/>
        </p:spPr>
        <p:txBody>
          <a:bodyPr wrap="square">
            <a:spAutoFit/>
          </a:bodyPr>
          <a:lstStyle/>
          <a:p>
            <a:pPr indent="0" algn="l">
              <a:spcAft>
                <a:spcPts val="600"/>
              </a:spcAft>
              <a:buClrTx/>
              <a:buSzTx/>
              <a:buFont typeface="+mj-lt"/>
              <a:buNone/>
            </a:pPr>
            <a:r>
              <a:rPr lang="en-US" altLang="zh-CN" dirty="0" err="1" smtClean="0">
                <a:latin typeface="微软雅黑" panose="020B0503020204020204" pitchFamily="34" charset="-122"/>
                <a:ea typeface="微软雅黑" panose="020B0503020204020204" pitchFamily="34" charset="-122"/>
                <a:sym typeface="+mn-ea"/>
              </a:rPr>
              <a:t>App (Installer Account)</a:t>
            </a:r>
            <a:endParaRPr lang="en-US" altLang="zh-CN" b="1" dirty="0">
              <a:latin typeface="Arial" panose="020B0604020202020204" pitchFamily="34" charset="0"/>
              <a:cs typeface="Arial" panose="020B0604020202020204" pitchFamily="34" charset="0"/>
              <a:sym typeface="+mn-ea"/>
            </a:endParaRPr>
          </a:p>
          <a:p>
            <a:pPr marL="342900" indent="-342900" algn="l">
              <a:spcAft>
                <a:spcPts val="600"/>
              </a:spcAft>
              <a:buClrTx/>
              <a:buSzTx/>
              <a:buFont typeface="+mj-lt"/>
              <a:buAutoNum type="arabicPeriod"/>
            </a:pPr>
            <a:r>
              <a:rPr lang="en-US" altLang="zh-CN" b="1" dirty="0">
                <a:latin typeface="Arial" panose="020B0604020202020204" pitchFamily="34" charset="0"/>
                <a:cs typeface="Arial" panose="020B0604020202020204" pitchFamily="34" charset="0"/>
                <a:sym typeface="+mn-ea"/>
              </a:rPr>
              <a:t>System Parameters -&gt; Solar Setting:</a:t>
            </a:r>
            <a:endParaRPr lang="en-US" altLang="zh-CN" sz="1800" b="1" dirty="0">
              <a:latin typeface="Arial" panose="020B0604020202020204" pitchFamily="34" charset="0"/>
              <a:cs typeface="Arial" panose="020B0604020202020204" pitchFamily="34" charset="0"/>
            </a:endParaRPr>
          </a:p>
          <a:p>
            <a:pPr marL="342900" indent="-342900" algn="l">
              <a:spcAft>
                <a:spcPts val="600"/>
              </a:spcAft>
              <a:buFont typeface="+mj-lt"/>
              <a:buAutoNum type="arabicPeriod"/>
            </a:pPr>
            <a:r>
              <a:rPr lang="en-US" altLang="zh-CN" b="1" dirty="0">
                <a:latin typeface="Arial" panose="020B0604020202020204" pitchFamily="34" charset="0"/>
                <a:cs typeface="Arial" panose="020B0604020202020204" pitchFamily="34" charset="0"/>
              </a:rPr>
              <a:t>Secondary Solar Meter (CT) -&gt; </a:t>
            </a:r>
            <a:r>
              <a:rPr lang="en-US" altLang="zh-CN" b="1" dirty="0">
                <a:solidFill>
                  <a:srgbClr val="FF0000"/>
                </a:solidFill>
                <a:latin typeface="Arial" panose="020B0604020202020204" pitchFamily="34" charset="0"/>
                <a:cs typeface="Arial" panose="020B0604020202020204" pitchFamily="34" charset="0"/>
              </a:rPr>
              <a:t>Enable</a:t>
            </a:r>
            <a:endParaRPr lang="en-US" altLang="zh-CN" b="1" dirty="0">
              <a:solidFill>
                <a:srgbClr val="FF0000"/>
              </a:solidFill>
              <a:latin typeface="Arial" panose="020B0604020202020204" pitchFamily="34" charset="0"/>
              <a:cs typeface="Arial" panose="020B0604020202020204" pitchFamily="34" charset="0"/>
            </a:endParaRPr>
          </a:p>
          <a:p>
            <a:pPr marL="342900" indent="-342900" algn="l">
              <a:spcAft>
                <a:spcPts val="600"/>
              </a:spcAft>
              <a:buFont typeface="+mj-lt"/>
              <a:buAutoNum type="arabicPeriod"/>
            </a:pPr>
            <a:r>
              <a:rPr lang="en-US" altLang="zh-CN" b="1" dirty="0">
                <a:latin typeface="Arial" panose="020B0604020202020204" pitchFamily="34" charset="0"/>
                <a:cs typeface="Arial" panose="020B0604020202020204" pitchFamily="34" charset="0"/>
              </a:rPr>
              <a:t>Secondary Solar Rated Power (kW) -&gt; </a:t>
            </a:r>
            <a:r>
              <a:rPr lang="en-US" altLang="zh-CN" b="1" dirty="0">
                <a:solidFill>
                  <a:srgbClr val="FF0000"/>
                </a:solidFill>
                <a:latin typeface="Arial" panose="020B0604020202020204" pitchFamily="34" charset="0"/>
                <a:cs typeface="Arial" panose="020B0604020202020204" pitchFamily="34" charset="0"/>
              </a:rPr>
              <a:t>x Kw</a:t>
            </a:r>
            <a:endParaRPr lang="en-US" altLang="zh-CN" sz="1800" b="1" dirty="0">
              <a:solidFill>
                <a:srgbClr val="FF0000"/>
              </a:solidFill>
              <a:latin typeface="Arial" panose="020B0604020202020204" pitchFamily="34" charset="0"/>
              <a:cs typeface="Arial" panose="020B0604020202020204" pitchFamily="34" charset="0"/>
            </a:endParaRPr>
          </a:p>
        </p:txBody>
      </p:sp>
      <p:pic>
        <p:nvPicPr>
          <p:cNvPr id="2" name="图片 1"/>
          <p:cNvPicPr>
            <a:picLocks noChangeAspect="1"/>
          </p:cNvPicPr>
          <p:nvPr/>
        </p:nvPicPr>
        <p:blipFill>
          <a:blip r:embed="rId1"/>
          <a:stretch>
            <a:fillRect/>
          </a:stretch>
        </p:blipFill>
        <p:spPr>
          <a:xfrm>
            <a:off x="9398000" y="754380"/>
            <a:ext cx="2794635" cy="61106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0DD8F6D-F688-4A19-B20B-D47EF47C4780}" type="slidenum">
              <a:rPr lang="zh-CN" altLang="en-US" smtClean="0"/>
            </a:fld>
            <a:endParaRPr lang="zh-CN" altLang="en-US" dirty="0"/>
          </a:p>
        </p:txBody>
      </p:sp>
      <p:sp>
        <p:nvSpPr>
          <p:cNvPr id="7" name="Title 2"/>
          <p:cNvSpPr>
            <a:spLocks noGrp="1"/>
          </p:cNvSpPr>
          <p:nvPr>
            <p:ph type="title"/>
          </p:nvPr>
        </p:nvSpPr>
        <p:spPr>
          <a:xfrm>
            <a:off x="219710" y="154305"/>
            <a:ext cx="11769725" cy="925195"/>
          </a:xfrm>
        </p:spPr>
        <p:txBody>
          <a:bodyPr>
            <a:normAutofit/>
          </a:bodyPr>
          <a:lstStyle/>
          <a:p>
            <a:r>
              <a:rPr lang="en-US" altLang="zh-CN" sz="2800" dirty="0">
                <a:latin typeface="Arial" panose="020B0604020202020204" pitchFamily="34" charset="0"/>
                <a:cs typeface="Arial" panose="020B0604020202020204" pitchFamily="34" charset="0"/>
                <a:sym typeface="+mn-ea"/>
              </a:rPr>
              <a:t>aGate 1.3 sulotion:</a:t>
            </a:r>
            <a:r>
              <a:rPr lang="en-US" altLang="zh-CN" sz="2800" dirty="0">
                <a:latin typeface="Arial" panose="020B0604020202020204" pitchFamily="34" charset="0"/>
                <a:cs typeface="Arial" panose="020B0604020202020204" pitchFamily="34" charset="0"/>
                <a:sym typeface="+mn-ea"/>
              </a:rPr>
              <a:t>External CT on </a:t>
            </a:r>
            <a:r>
              <a:rPr lang="en-US" altLang="zh-CN" sz="2800" dirty="0">
                <a:solidFill>
                  <a:schemeClr val="tx1"/>
                </a:solidFill>
                <a:latin typeface="Arial" panose="020B0604020202020204" pitchFamily="34" charset="0"/>
                <a:cs typeface="Arial" panose="020B0604020202020204" pitchFamily="34" charset="0"/>
                <a:sym typeface="+mn-ea"/>
              </a:rPr>
              <a:t>Non Backup LoadSide(Scenario 1)</a:t>
            </a:r>
            <a:r>
              <a:rPr lang="en-US" altLang="zh-CN" sz="2800" dirty="0">
                <a:latin typeface="Times New Roman" panose="02020603050405020304" pitchFamily="18" charset="0"/>
                <a:cs typeface="Times New Roman" panose="02020603050405020304" pitchFamily="18" charset="0"/>
                <a:sym typeface="+mn-ea"/>
              </a:rPr>
              <a:t> </a:t>
            </a:r>
            <a:r>
              <a:rPr lang="en-US" altLang="zh-CN" sz="2800" dirty="0">
                <a:solidFill>
                  <a:schemeClr val="tx1"/>
                </a:solidFill>
                <a:latin typeface="Arial" panose="020B0604020202020204" pitchFamily="34" charset="0"/>
                <a:cs typeface="Arial" panose="020B0604020202020204" pitchFamily="34" charset="0"/>
                <a:sym typeface="+mn-ea"/>
              </a:rPr>
              <a:t>  </a:t>
            </a:r>
            <a:endParaRPr lang="en-US" altLang="zh-CN" sz="2800" b="0"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6162040" y="4765040"/>
            <a:ext cx="5418455" cy="983615"/>
          </a:xfrm>
          <a:prstGeom prst="rect">
            <a:avLst/>
          </a:prstGeom>
          <a:noFill/>
        </p:spPr>
        <p:txBody>
          <a:bodyPr wrap="square">
            <a:spAutoFit/>
          </a:bodyPr>
          <a:lstStyle/>
          <a:p>
            <a:pPr marL="285750" indent="-285750" algn="l">
              <a:spcAft>
                <a:spcPts val="600"/>
              </a:spcAft>
              <a:buFont typeface="Wingdings" panose="05000000000000000000" pitchFamily="2" charset="2"/>
              <a:buChar char="ü"/>
            </a:pPr>
            <a:r>
              <a:rPr lang="en-US" altLang="zh-CN" sz="1600" dirty="0">
                <a:solidFill>
                  <a:schemeClr val="tx1"/>
                </a:solidFill>
                <a:latin typeface="Arial" panose="020B0604020202020204" pitchFamily="34" charset="0"/>
                <a:cs typeface="Arial" panose="020B0604020202020204" pitchFamily="34" charset="0"/>
              </a:rPr>
              <a:t>External CT plugged into the CT1 of  EMS</a:t>
            </a:r>
            <a:endParaRPr lang="en-US" altLang="zh-CN" sz="1600" dirty="0">
              <a:solidFill>
                <a:schemeClr val="tx1"/>
              </a:solidFill>
              <a:latin typeface="Arial" panose="020B0604020202020204" pitchFamily="34" charset="0"/>
              <a:cs typeface="Arial" panose="020B0604020202020204" pitchFamily="34" charset="0"/>
            </a:endParaRPr>
          </a:p>
          <a:p>
            <a:pPr marL="285750" indent="-285750" algn="l">
              <a:spcAft>
                <a:spcPts val="600"/>
              </a:spcAft>
              <a:buFont typeface="Wingdings" panose="05000000000000000000" pitchFamily="2" charset="2"/>
              <a:buChar char="ü"/>
            </a:pPr>
            <a:r>
              <a:rPr lang="en-US" altLang="zh-CN" sz="1600" dirty="0">
                <a:solidFill>
                  <a:schemeClr val="tx1"/>
                </a:solidFill>
                <a:latin typeface="Arial" panose="020B0604020202020204" pitchFamily="34" charset="0"/>
                <a:cs typeface="Arial" panose="020B0604020202020204" pitchFamily="34" charset="0"/>
              </a:rPr>
              <a:t>GridSplitCT plugged into CT3/4 of EMS</a:t>
            </a:r>
            <a:endParaRPr lang="en-US" altLang="zh-CN" sz="1600" dirty="0">
              <a:solidFill>
                <a:schemeClr val="tx1"/>
              </a:solidFill>
              <a:latin typeface="Arial" panose="020B0604020202020204" pitchFamily="34" charset="0"/>
              <a:cs typeface="Arial" panose="020B0604020202020204" pitchFamily="34" charset="0"/>
            </a:endParaRPr>
          </a:p>
          <a:p>
            <a:pPr marL="285750" indent="-285750" algn="l">
              <a:spcAft>
                <a:spcPts val="600"/>
              </a:spcAft>
              <a:buFont typeface="Wingdings" panose="05000000000000000000" pitchFamily="2" charset="2"/>
              <a:buChar char="ü"/>
            </a:pPr>
            <a:r>
              <a:rPr lang="en-US" altLang="zh-CN" sz="1600" dirty="0">
                <a:solidFill>
                  <a:schemeClr val="tx1"/>
                </a:solidFill>
                <a:latin typeface="Arial" panose="020B0604020202020204" pitchFamily="34" charset="0"/>
                <a:cs typeface="Arial" panose="020B0604020202020204" pitchFamily="34" charset="0"/>
              </a:rPr>
              <a:t>Unplug Internal CT(Grid_L1/L2)connector of EMS</a:t>
            </a:r>
            <a:endParaRPr lang="en-US" altLang="zh-CN" sz="1600" dirty="0">
              <a:solidFill>
                <a:schemeClr val="tx1"/>
              </a:solidFill>
              <a:latin typeface="Arial" panose="020B0604020202020204" pitchFamily="34" charset="0"/>
              <a:cs typeface="Arial" panose="020B0604020202020204" pitchFamily="34" charset="0"/>
            </a:endParaRPr>
          </a:p>
        </p:txBody>
      </p:sp>
      <p:grpSp>
        <p:nvGrpSpPr>
          <p:cNvPr id="68" name="组合 67"/>
          <p:cNvGrpSpPr/>
          <p:nvPr/>
        </p:nvGrpSpPr>
        <p:grpSpPr>
          <a:xfrm>
            <a:off x="219710" y="1017270"/>
            <a:ext cx="8939530" cy="4185920"/>
            <a:chOff x="2509" y="114"/>
            <a:chExt cx="14078" cy="6592"/>
          </a:xfrm>
        </p:grpSpPr>
        <p:sp>
          <p:nvSpPr>
            <p:cNvPr id="6" name="矩形 5"/>
            <p:cNvSpPr/>
            <p:nvPr/>
          </p:nvSpPr>
          <p:spPr>
            <a:xfrm>
              <a:off x="4926" y="694"/>
              <a:ext cx="3620" cy="4614"/>
            </a:xfrm>
            <a:prstGeom prst="rect">
              <a:avLst/>
            </a:prstGeom>
            <a:ln w="38100">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8" name="直接连接符 7"/>
            <p:cNvCxnSpPr/>
            <p:nvPr/>
          </p:nvCxnSpPr>
          <p:spPr>
            <a:xfrm flipV="1">
              <a:off x="3769" y="2703"/>
              <a:ext cx="2997" cy="31"/>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9" name="直接连接符 8"/>
            <p:cNvCxnSpPr/>
            <p:nvPr/>
          </p:nvCxnSpPr>
          <p:spPr>
            <a:xfrm flipH="1" flipV="1">
              <a:off x="6782" y="2695"/>
              <a:ext cx="15" cy="969"/>
            </a:xfrm>
            <a:prstGeom prst="line">
              <a:avLst/>
            </a:prstGeom>
            <a:ln>
              <a:solidFill>
                <a:schemeClr val="tx1"/>
              </a:solidFill>
              <a:headEnd type="oval"/>
            </a:ln>
          </p:spPr>
          <p:style>
            <a:lnRef idx="2">
              <a:schemeClr val="accent1"/>
            </a:lnRef>
            <a:fillRef idx="0">
              <a:srgbClr val="FFFFFF"/>
            </a:fillRef>
            <a:effectRef idx="0">
              <a:srgbClr val="FFFFFF"/>
            </a:effectRef>
            <a:fontRef idx="minor">
              <a:schemeClr val="tx1"/>
            </a:fontRef>
          </p:style>
        </p:cxnSp>
        <p:cxnSp>
          <p:nvCxnSpPr>
            <p:cNvPr id="10" name="直接连接符 9"/>
            <p:cNvCxnSpPr/>
            <p:nvPr/>
          </p:nvCxnSpPr>
          <p:spPr>
            <a:xfrm flipH="1">
              <a:off x="6798" y="4419"/>
              <a:ext cx="5987" cy="1"/>
            </a:xfrm>
            <a:prstGeom prst="line">
              <a:avLst/>
            </a:prstGeom>
            <a:ln w="12700" cmpd="sng">
              <a:solidFill>
                <a:schemeClr val="tx1"/>
              </a:solidFill>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5920" y="114"/>
              <a:ext cx="2129" cy="580"/>
            </a:xfrm>
            <a:prstGeom prst="rect">
              <a:avLst/>
            </a:prstGeom>
            <a:noFill/>
          </p:spPr>
          <p:txBody>
            <a:bodyPr wrap="square" rtlCol="0">
              <a:spAutoFit/>
            </a:bodyPr>
            <a:p>
              <a:r>
                <a:rPr lang="en-US" altLang="zh-CN"/>
                <a:t>1.3 aGate</a:t>
              </a:r>
              <a:endParaRPr lang="en-US" altLang="zh-CN"/>
            </a:p>
          </p:txBody>
        </p:sp>
        <p:sp>
          <p:nvSpPr>
            <p:cNvPr id="14" name="矩形 13"/>
            <p:cNvSpPr/>
            <p:nvPr/>
          </p:nvSpPr>
          <p:spPr>
            <a:xfrm>
              <a:off x="12798" y="3378"/>
              <a:ext cx="1440" cy="2271"/>
            </a:xfrm>
            <a:prstGeom prst="rect">
              <a:avLst/>
            </a:prstGeom>
            <a:solidFill>
              <a:schemeClr val="bg2">
                <a:lumMod val="75000"/>
              </a:schemeClr>
            </a:solidFill>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5" name="文本框 14"/>
            <p:cNvSpPr txBox="1"/>
            <p:nvPr/>
          </p:nvSpPr>
          <p:spPr>
            <a:xfrm>
              <a:off x="4926" y="2420"/>
              <a:ext cx="1225" cy="362"/>
            </a:xfrm>
            <a:prstGeom prst="rect">
              <a:avLst/>
            </a:prstGeom>
            <a:noFill/>
          </p:spPr>
          <p:txBody>
            <a:bodyPr wrap="square" rtlCol="0">
              <a:spAutoFit/>
            </a:bodyPr>
            <a:p>
              <a:r>
                <a:rPr lang="en-US" altLang="zh-CN" sz="900"/>
                <a:t>aGatePV</a:t>
              </a:r>
              <a:endParaRPr lang="en-US" altLang="zh-CN" sz="900"/>
            </a:p>
          </p:txBody>
        </p:sp>
        <p:cxnSp>
          <p:nvCxnSpPr>
            <p:cNvPr id="16" name="直接连接符 15"/>
            <p:cNvCxnSpPr/>
            <p:nvPr/>
          </p:nvCxnSpPr>
          <p:spPr>
            <a:xfrm flipV="1">
              <a:off x="6795" y="3968"/>
              <a:ext cx="3" cy="452"/>
            </a:xfrm>
            <a:prstGeom prst="line">
              <a:avLst/>
            </a:prstGeom>
            <a:ln>
              <a:solidFill>
                <a:schemeClr val="tx1"/>
              </a:solidFill>
              <a:tailEnd type="oval"/>
            </a:ln>
          </p:spPr>
          <p:style>
            <a:lnRef idx="2">
              <a:schemeClr val="accent1"/>
            </a:lnRef>
            <a:fillRef idx="0">
              <a:srgbClr val="FFFFFF"/>
            </a:fillRef>
            <a:effectRef idx="0">
              <a:srgbClr val="FFFFFF"/>
            </a:effectRef>
            <a:fontRef idx="minor">
              <a:schemeClr val="tx1"/>
            </a:fontRef>
          </p:style>
        </p:cxnSp>
        <p:cxnSp>
          <p:nvCxnSpPr>
            <p:cNvPr id="17" name="直接连接符 16"/>
            <p:cNvCxnSpPr/>
            <p:nvPr/>
          </p:nvCxnSpPr>
          <p:spPr>
            <a:xfrm flipH="1" flipV="1">
              <a:off x="6789" y="3616"/>
              <a:ext cx="208" cy="352"/>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18" name="直接连接符 17"/>
            <p:cNvCxnSpPr/>
            <p:nvPr/>
          </p:nvCxnSpPr>
          <p:spPr>
            <a:xfrm flipH="1">
              <a:off x="6785" y="4410"/>
              <a:ext cx="10" cy="1378"/>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19" name="直接连接符 18"/>
            <p:cNvCxnSpPr/>
            <p:nvPr/>
          </p:nvCxnSpPr>
          <p:spPr>
            <a:xfrm flipH="1" flipV="1">
              <a:off x="3749" y="3184"/>
              <a:ext cx="3033" cy="4"/>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20" name="矩形 19"/>
            <p:cNvSpPr/>
            <p:nvPr/>
          </p:nvSpPr>
          <p:spPr>
            <a:xfrm>
              <a:off x="2509" y="2512"/>
              <a:ext cx="1440" cy="368"/>
            </a:xfrm>
            <a:prstGeom prst="rect">
              <a:avLst/>
            </a:prstGeom>
            <a:ln w="28575"/>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t>NEM+ PV</a:t>
              </a:r>
              <a:endParaRPr lang="en-US" altLang="zh-CN" sz="1200"/>
            </a:p>
          </p:txBody>
        </p:sp>
        <p:sp>
          <p:nvSpPr>
            <p:cNvPr id="21" name="矩形 20"/>
            <p:cNvSpPr/>
            <p:nvPr/>
          </p:nvSpPr>
          <p:spPr>
            <a:xfrm>
              <a:off x="2509" y="3184"/>
              <a:ext cx="1440" cy="560"/>
            </a:xfrm>
            <a:prstGeom prst="rect">
              <a:avLst/>
            </a:prstGeom>
            <a:ln w="28575"/>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t>aPower</a:t>
              </a:r>
              <a:endParaRPr lang="en-US" altLang="zh-CN" sz="1200"/>
            </a:p>
          </p:txBody>
        </p:sp>
        <p:cxnSp>
          <p:nvCxnSpPr>
            <p:cNvPr id="22" name="直接连接符 21"/>
            <p:cNvCxnSpPr/>
            <p:nvPr/>
          </p:nvCxnSpPr>
          <p:spPr>
            <a:xfrm flipH="1">
              <a:off x="5189" y="3464"/>
              <a:ext cx="1592"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23" name="矩形 22"/>
            <p:cNvSpPr/>
            <p:nvPr/>
          </p:nvSpPr>
          <p:spPr>
            <a:xfrm>
              <a:off x="4368" y="5810"/>
              <a:ext cx="1161" cy="896"/>
            </a:xfrm>
            <a:prstGeom prst="rect">
              <a:avLst/>
            </a:prstGeom>
            <a:solidFill>
              <a:schemeClr val="bg2">
                <a:lumMod val="75000"/>
              </a:schemeClr>
            </a:solidFill>
          </p:spPr>
          <p:style>
            <a:lnRef idx="2">
              <a:schemeClr val="accent1"/>
            </a:lnRef>
            <a:fillRef idx="0">
              <a:srgbClr val="FFFFFF"/>
            </a:fillRef>
            <a:effectRef idx="0">
              <a:srgbClr val="FFFFFF"/>
            </a:effectRef>
            <a:fontRef idx="minor">
              <a:schemeClr val="tx1"/>
            </a:fontRef>
          </p:style>
          <p:txBody>
            <a:bodyPr rtlCol="0" anchor="ctr"/>
            <a:p>
              <a:pPr algn="ctr"/>
              <a:r>
                <a:rPr lang="en-US" altLang="zh-CN" sz="900">
                  <a:sym typeface="+mn-ea"/>
                </a:rPr>
                <a:t>Load Side</a:t>
              </a:r>
              <a:endParaRPr lang="en-US" altLang="zh-CN" sz="900"/>
            </a:p>
            <a:p>
              <a:pPr algn="ctr"/>
              <a:r>
                <a:rPr lang="en-US" altLang="zh-CN" sz="900">
                  <a:sym typeface="+mn-ea"/>
                </a:rPr>
                <a:t>Panel</a:t>
              </a:r>
              <a:endParaRPr lang="en-US" altLang="zh-CN" sz="900"/>
            </a:p>
            <a:p>
              <a:pPr algn="ctr"/>
              <a:endParaRPr lang="en-US" altLang="zh-CN" sz="900"/>
            </a:p>
          </p:txBody>
        </p:sp>
        <p:cxnSp>
          <p:nvCxnSpPr>
            <p:cNvPr id="24" name="直接连接符 23"/>
            <p:cNvCxnSpPr/>
            <p:nvPr/>
          </p:nvCxnSpPr>
          <p:spPr>
            <a:xfrm flipH="1">
              <a:off x="5195" y="3448"/>
              <a:ext cx="2" cy="2382"/>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29" name="直接连接符 28"/>
            <p:cNvCxnSpPr/>
            <p:nvPr/>
          </p:nvCxnSpPr>
          <p:spPr>
            <a:xfrm flipV="1">
              <a:off x="13509" y="3816"/>
              <a:ext cx="13" cy="1211"/>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30" name="直接连接符 29"/>
            <p:cNvCxnSpPr/>
            <p:nvPr/>
          </p:nvCxnSpPr>
          <p:spPr>
            <a:xfrm flipH="1">
              <a:off x="12749" y="4090"/>
              <a:ext cx="762" cy="1"/>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31" name="直接连接符 30"/>
            <p:cNvCxnSpPr/>
            <p:nvPr/>
          </p:nvCxnSpPr>
          <p:spPr>
            <a:xfrm flipH="1" flipV="1">
              <a:off x="12757" y="4419"/>
              <a:ext cx="754" cy="7"/>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33" name="文本框 32"/>
            <p:cNvSpPr txBox="1"/>
            <p:nvPr/>
          </p:nvSpPr>
          <p:spPr>
            <a:xfrm>
              <a:off x="4944" y="2910"/>
              <a:ext cx="665" cy="362"/>
            </a:xfrm>
            <a:prstGeom prst="rect">
              <a:avLst/>
            </a:prstGeom>
            <a:noFill/>
          </p:spPr>
          <p:txBody>
            <a:bodyPr wrap="square" rtlCol="0">
              <a:spAutoFit/>
            </a:bodyPr>
            <a:p>
              <a:r>
                <a:rPr lang="en-US" altLang="zh-CN" sz="900"/>
                <a:t>Bat</a:t>
              </a:r>
              <a:endParaRPr lang="en-US" altLang="zh-CN" sz="900"/>
            </a:p>
          </p:txBody>
        </p:sp>
        <p:cxnSp>
          <p:nvCxnSpPr>
            <p:cNvPr id="36" name="直接连接符 35"/>
            <p:cNvCxnSpPr/>
            <p:nvPr/>
          </p:nvCxnSpPr>
          <p:spPr>
            <a:xfrm flipH="1">
              <a:off x="12768" y="3821"/>
              <a:ext cx="762" cy="5"/>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37" name="直接连接符 36"/>
            <p:cNvCxnSpPr/>
            <p:nvPr/>
          </p:nvCxnSpPr>
          <p:spPr>
            <a:xfrm flipH="1" flipV="1">
              <a:off x="12780" y="5007"/>
              <a:ext cx="721" cy="4"/>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41" name="直接连接符 40"/>
            <p:cNvCxnSpPr>
              <a:endCxn id="32" idx="0"/>
            </p:cNvCxnSpPr>
            <p:nvPr/>
          </p:nvCxnSpPr>
          <p:spPr>
            <a:xfrm flipH="1">
              <a:off x="15681" y="212"/>
              <a:ext cx="24" cy="1235"/>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43" name="十角星 42"/>
            <p:cNvSpPr/>
            <p:nvPr/>
          </p:nvSpPr>
          <p:spPr>
            <a:xfrm>
              <a:off x="14945" y="114"/>
              <a:ext cx="1440" cy="784"/>
            </a:xfrm>
            <a:prstGeom prst="star10">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Grid</a:t>
              </a:r>
              <a:endParaRPr lang="en-US" altLang="zh-CN"/>
            </a:p>
          </p:txBody>
        </p:sp>
        <p:sp>
          <p:nvSpPr>
            <p:cNvPr id="44" name="矩形 43"/>
            <p:cNvSpPr/>
            <p:nvPr/>
          </p:nvSpPr>
          <p:spPr>
            <a:xfrm>
              <a:off x="9011" y="4814"/>
              <a:ext cx="1440" cy="36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t>NEM PV</a:t>
              </a:r>
              <a:endParaRPr lang="en-US" altLang="zh-CN" sz="1200"/>
            </a:p>
          </p:txBody>
        </p:sp>
        <p:cxnSp>
          <p:nvCxnSpPr>
            <p:cNvPr id="45" name="直接连接符 44"/>
            <p:cNvCxnSpPr/>
            <p:nvPr/>
          </p:nvCxnSpPr>
          <p:spPr>
            <a:xfrm>
              <a:off x="11536" y="4089"/>
              <a:ext cx="1232"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a:off x="11536" y="3826"/>
              <a:ext cx="1232"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47" name="直接连接符 46"/>
            <p:cNvCxnSpPr/>
            <p:nvPr/>
          </p:nvCxnSpPr>
          <p:spPr>
            <a:xfrm>
              <a:off x="10451" y="5008"/>
              <a:ext cx="2697" cy="1"/>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48" name="文本框 47"/>
            <p:cNvSpPr txBox="1"/>
            <p:nvPr/>
          </p:nvSpPr>
          <p:spPr>
            <a:xfrm>
              <a:off x="11437" y="3503"/>
              <a:ext cx="1711" cy="386"/>
            </a:xfrm>
            <a:prstGeom prst="rect">
              <a:avLst/>
            </a:prstGeom>
            <a:noFill/>
          </p:spPr>
          <p:txBody>
            <a:bodyPr wrap="square" rtlCol="0">
              <a:spAutoFit/>
            </a:bodyPr>
            <a:p>
              <a:r>
                <a:rPr lang="en-US" altLang="zh-CN" sz="1000"/>
                <a:t>Load1 70A</a:t>
              </a:r>
              <a:endParaRPr lang="en-US" altLang="zh-CN" sz="1000"/>
            </a:p>
          </p:txBody>
        </p:sp>
        <p:sp>
          <p:nvSpPr>
            <p:cNvPr id="49" name="文本框 48"/>
            <p:cNvSpPr txBox="1"/>
            <p:nvPr/>
          </p:nvSpPr>
          <p:spPr>
            <a:xfrm>
              <a:off x="11447" y="3800"/>
              <a:ext cx="1711" cy="386"/>
            </a:xfrm>
            <a:prstGeom prst="rect">
              <a:avLst/>
            </a:prstGeom>
            <a:noFill/>
          </p:spPr>
          <p:txBody>
            <a:bodyPr wrap="square" rtlCol="0">
              <a:spAutoFit/>
            </a:bodyPr>
            <a:p>
              <a:r>
                <a:rPr lang="en-US" altLang="zh-CN" sz="1000"/>
                <a:t>Load2 60A</a:t>
              </a:r>
              <a:endParaRPr lang="en-US" altLang="zh-CN" sz="1000"/>
            </a:p>
          </p:txBody>
        </p:sp>
        <p:sp>
          <p:nvSpPr>
            <p:cNvPr id="25" name="椭圆 24"/>
            <p:cNvSpPr/>
            <p:nvPr/>
          </p:nvSpPr>
          <p:spPr>
            <a:xfrm>
              <a:off x="13331" y="2697"/>
              <a:ext cx="374" cy="175"/>
            </a:xfrm>
            <a:prstGeom prst="ellipse">
              <a:avLst/>
            </a:prstGeom>
            <a:noFill/>
            <a:ln w="317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椭圆 25"/>
            <p:cNvSpPr/>
            <p:nvPr/>
          </p:nvSpPr>
          <p:spPr>
            <a:xfrm>
              <a:off x="13331" y="2613"/>
              <a:ext cx="374" cy="175"/>
            </a:xfrm>
            <a:prstGeom prst="ellipse">
              <a:avLst/>
            </a:prstGeom>
            <a:noFill/>
            <a:ln w="317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椭圆 26"/>
            <p:cNvSpPr/>
            <p:nvPr/>
          </p:nvSpPr>
          <p:spPr>
            <a:xfrm>
              <a:off x="11017" y="4915"/>
              <a:ext cx="374" cy="175"/>
            </a:xfrm>
            <a:prstGeom prst="ellipse">
              <a:avLst/>
            </a:prstGeom>
            <a:noFill/>
            <a:ln w="317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文本框 27"/>
            <p:cNvSpPr txBox="1"/>
            <p:nvPr/>
          </p:nvSpPr>
          <p:spPr>
            <a:xfrm>
              <a:off x="10591" y="5077"/>
              <a:ext cx="2022" cy="725"/>
            </a:xfrm>
            <a:prstGeom prst="rect">
              <a:avLst/>
            </a:prstGeom>
            <a:noFill/>
          </p:spPr>
          <p:txBody>
            <a:bodyPr wrap="square" rtlCol="0">
              <a:spAutoFit/>
            </a:bodyPr>
            <a:p>
              <a:r>
                <a:rPr lang="en-US" altLang="zh-CN" sz="1200">
                  <a:solidFill>
                    <a:srgbClr val="FF0000"/>
                  </a:solidFill>
                </a:rPr>
                <a:t>NEM CT @L2</a:t>
              </a:r>
              <a:br>
                <a:rPr lang="en-US" altLang="zh-CN" sz="1200">
                  <a:solidFill>
                    <a:srgbClr val="FF0000"/>
                  </a:solidFill>
                </a:rPr>
              </a:br>
              <a:r>
                <a:rPr lang="en-US" altLang="zh-CN" sz="1200">
                  <a:solidFill>
                    <a:srgbClr val="FF0000"/>
                  </a:solidFill>
                </a:rPr>
                <a:t>EMS/CT1</a:t>
              </a:r>
              <a:endParaRPr lang="zh-CN" altLang="en-US" sz="1200">
                <a:solidFill>
                  <a:srgbClr val="FF0000"/>
                </a:solidFill>
              </a:endParaRPr>
            </a:p>
          </p:txBody>
        </p:sp>
        <p:sp>
          <p:nvSpPr>
            <p:cNvPr id="35" name="矩形 34"/>
            <p:cNvSpPr/>
            <p:nvPr/>
          </p:nvSpPr>
          <p:spPr>
            <a:xfrm>
              <a:off x="5061" y="784"/>
              <a:ext cx="3145" cy="958"/>
            </a:xfrm>
            <a:prstGeom prst="rect">
              <a:avLst/>
            </a:prstGeom>
            <a:ln w="38100">
              <a:solidFill>
                <a:schemeClr val="accent1"/>
              </a:solidFill>
            </a:ln>
          </p:spPr>
          <p:style>
            <a:lnRef idx="2">
              <a:schemeClr val="accent1"/>
            </a:lnRef>
            <a:fillRef idx="0">
              <a:srgbClr val="FFFFFF"/>
            </a:fillRef>
            <a:effectRef idx="0">
              <a:srgbClr val="FFFFFF"/>
            </a:effectRef>
            <a:fontRef idx="minor">
              <a:schemeClr val="tx1"/>
            </a:fontRef>
          </p:style>
          <p:txBody>
            <a:bodyPr rtlCol="0" anchor="t" anchorCtr="0"/>
            <a:p>
              <a:pPr algn="ctr">
                <a:lnSpc>
                  <a:spcPct val="70000"/>
                </a:lnSpc>
              </a:pPr>
              <a:r>
                <a:rPr lang="en-US" altLang="zh-CN" sz="900">
                  <a:sym typeface="+mn-ea"/>
                </a:rPr>
                <a:t>EMS </a:t>
              </a:r>
              <a:endParaRPr lang="en-US" altLang="zh-CN" sz="900">
                <a:sym typeface="+mn-ea"/>
              </a:endParaRPr>
            </a:p>
            <a:p>
              <a:pPr algn="ctr">
                <a:lnSpc>
                  <a:spcPct val="70000"/>
                </a:lnSpc>
              </a:pPr>
              <a:endParaRPr lang="en-US" altLang="zh-CN" sz="900">
                <a:sym typeface="+mn-ea"/>
              </a:endParaRPr>
            </a:p>
            <a:p>
              <a:pPr algn="r">
                <a:lnSpc>
                  <a:spcPct val="70000"/>
                </a:lnSpc>
              </a:pPr>
              <a:r>
                <a:rPr lang="en-US" altLang="zh-CN" sz="900"/>
                <a:t>GridSplitCT (CT3/4)</a:t>
              </a:r>
              <a:endParaRPr lang="en-US" altLang="zh-CN" sz="900"/>
            </a:p>
            <a:p>
              <a:pPr algn="ctr">
                <a:lnSpc>
                  <a:spcPct val="70000"/>
                </a:lnSpc>
              </a:pPr>
              <a:endParaRPr lang="en-US" altLang="zh-CN" sz="900"/>
            </a:p>
            <a:p>
              <a:pPr algn="r"/>
              <a:r>
                <a:rPr lang="en-US" altLang="zh-CN" sz="900"/>
                <a:t>InternalCT          NEM CT (CT1)</a:t>
              </a:r>
              <a:endParaRPr lang="zh-CN" altLang="en-US" sz="900"/>
            </a:p>
          </p:txBody>
        </p:sp>
        <p:sp>
          <p:nvSpPr>
            <p:cNvPr id="32" name="矩形 31"/>
            <p:cNvSpPr/>
            <p:nvPr/>
          </p:nvSpPr>
          <p:spPr>
            <a:xfrm>
              <a:off x="14961" y="1447"/>
              <a:ext cx="1440" cy="859"/>
            </a:xfrm>
            <a:prstGeom prst="rect">
              <a:avLst/>
            </a:prstGeom>
            <a:solidFill>
              <a:schemeClr val="bg2">
                <a:lumMod val="75000"/>
              </a:schemeClr>
            </a:solidFill>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34" name="文本框 33"/>
            <p:cNvSpPr txBox="1"/>
            <p:nvPr/>
          </p:nvSpPr>
          <p:spPr>
            <a:xfrm>
              <a:off x="12749" y="5182"/>
              <a:ext cx="1676" cy="483"/>
            </a:xfrm>
            <a:prstGeom prst="rect">
              <a:avLst/>
            </a:prstGeom>
            <a:noFill/>
          </p:spPr>
          <p:txBody>
            <a:bodyPr wrap="square" rtlCol="0">
              <a:spAutoFit/>
            </a:bodyPr>
            <a:p>
              <a:r>
                <a:rPr lang="en-US" altLang="zh-CN" sz="1400">
                  <a:sym typeface="+mn-ea"/>
                </a:rPr>
                <a:t>Sub</a:t>
              </a:r>
              <a:r>
                <a:rPr lang="en-US" altLang="zh-CN" sz="1400"/>
                <a:t> Panel</a:t>
              </a:r>
              <a:endParaRPr lang="en-US" altLang="zh-CN" sz="1400"/>
            </a:p>
          </p:txBody>
        </p:sp>
        <p:cxnSp>
          <p:nvCxnSpPr>
            <p:cNvPr id="39" name="直接连接符 38"/>
            <p:cNvCxnSpPr/>
            <p:nvPr/>
          </p:nvCxnSpPr>
          <p:spPr>
            <a:xfrm flipH="1">
              <a:off x="13495" y="2133"/>
              <a:ext cx="1511" cy="7"/>
            </a:xfrm>
            <a:prstGeom prst="line">
              <a:avLst/>
            </a:prstGeom>
            <a:ln w="12700" cmpd="sng">
              <a:solidFill>
                <a:schemeClr val="tx1"/>
              </a:solidFill>
            </a:ln>
          </p:spPr>
          <p:style>
            <a:lnRef idx="2">
              <a:schemeClr val="accent1"/>
            </a:lnRef>
            <a:fillRef idx="0">
              <a:srgbClr val="FFFFFF"/>
            </a:fillRef>
            <a:effectRef idx="0">
              <a:srgbClr val="FFFFFF"/>
            </a:effectRef>
            <a:fontRef idx="minor">
              <a:schemeClr val="tx1"/>
            </a:fontRef>
          </p:style>
        </p:cxnSp>
        <p:cxnSp>
          <p:nvCxnSpPr>
            <p:cNvPr id="52" name="直接连接符 51"/>
            <p:cNvCxnSpPr/>
            <p:nvPr/>
          </p:nvCxnSpPr>
          <p:spPr>
            <a:xfrm flipH="1" flipV="1">
              <a:off x="13486" y="2133"/>
              <a:ext cx="33" cy="1723"/>
            </a:xfrm>
            <a:prstGeom prst="line">
              <a:avLst/>
            </a:prstGeom>
            <a:ln w="12700" cmpd="sng">
              <a:solidFill>
                <a:schemeClr val="tx1"/>
              </a:solidFill>
            </a:ln>
          </p:spPr>
          <p:style>
            <a:lnRef idx="2">
              <a:schemeClr val="accent1"/>
            </a:lnRef>
            <a:fillRef idx="0">
              <a:srgbClr val="FFFFFF"/>
            </a:fillRef>
            <a:effectRef idx="0">
              <a:srgbClr val="FFFFFF"/>
            </a:effectRef>
            <a:fontRef idx="minor">
              <a:schemeClr val="tx1"/>
            </a:fontRef>
          </p:style>
        </p:cxnSp>
        <p:sp>
          <p:nvSpPr>
            <p:cNvPr id="53" name="文本框 52"/>
            <p:cNvSpPr txBox="1"/>
            <p:nvPr/>
          </p:nvSpPr>
          <p:spPr>
            <a:xfrm>
              <a:off x="13696" y="2476"/>
              <a:ext cx="2437" cy="725"/>
            </a:xfrm>
            <a:prstGeom prst="rect">
              <a:avLst/>
            </a:prstGeom>
            <a:noFill/>
          </p:spPr>
          <p:txBody>
            <a:bodyPr wrap="square" rtlCol="0">
              <a:spAutoFit/>
            </a:bodyPr>
            <a:p>
              <a:r>
                <a:rPr lang="en-US" altLang="zh-CN" sz="1200">
                  <a:solidFill>
                    <a:srgbClr val="FF0000"/>
                  </a:solidFill>
                </a:rPr>
                <a:t>GridSplitCT @L1L2 EMS </a:t>
              </a:r>
              <a:r>
                <a:rPr lang="en-US" altLang="zh-CN" sz="1200">
                  <a:solidFill>
                    <a:srgbClr val="FF0000"/>
                  </a:solidFill>
                  <a:sym typeface="+mn-ea"/>
                </a:rPr>
                <a:t>CT3/CT4</a:t>
              </a:r>
              <a:endParaRPr lang="en-US" altLang="zh-CN" sz="1200">
                <a:solidFill>
                  <a:srgbClr val="FF0000"/>
                </a:solidFill>
                <a:sym typeface="+mn-ea"/>
              </a:endParaRPr>
            </a:p>
          </p:txBody>
        </p:sp>
        <p:sp>
          <p:nvSpPr>
            <p:cNvPr id="51" name="矩形 50"/>
            <p:cNvSpPr/>
            <p:nvPr/>
          </p:nvSpPr>
          <p:spPr>
            <a:xfrm>
              <a:off x="5836" y="5810"/>
              <a:ext cx="1381" cy="896"/>
            </a:xfrm>
            <a:prstGeom prst="rect">
              <a:avLst/>
            </a:prstGeom>
            <a:solidFill>
              <a:schemeClr val="bg2">
                <a:lumMod val="75000"/>
              </a:schemeClr>
            </a:solidFill>
          </p:spPr>
          <p:style>
            <a:lnRef idx="2">
              <a:schemeClr val="accent1"/>
            </a:lnRef>
            <a:fillRef idx="0">
              <a:srgbClr val="FFFFFF"/>
            </a:fillRef>
            <a:effectRef idx="0">
              <a:srgbClr val="FFFFFF"/>
            </a:effectRef>
            <a:fontRef idx="minor">
              <a:schemeClr val="tx1"/>
            </a:fontRef>
          </p:style>
          <p:txBody>
            <a:bodyPr rtlCol="0" anchor="t" anchorCtr="0"/>
            <a:p>
              <a:pPr algn="ctr"/>
              <a:r>
                <a:rPr lang="en-US" altLang="zh-CN" sz="900">
                  <a:sym typeface="+mn-ea"/>
                </a:rPr>
                <a:t>Non Backup</a:t>
              </a:r>
              <a:br>
                <a:rPr lang="en-US" altLang="zh-CN" sz="900">
                  <a:sym typeface="+mn-ea"/>
                </a:rPr>
              </a:br>
              <a:r>
                <a:rPr lang="en-US" altLang="zh-CN" sz="900">
                  <a:sym typeface="+mn-ea"/>
                </a:rPr>
                <a:t>Load Side</a:t>
              </a:r>
              <a:endParaRPr lang="en-US" altLang="zh-CN" sz="900"/>
            </a:p>
            <a:p>
              <a:pPr algn="ctr"/>
              <a:r>
                <a:rPr lang="en-US" altLang="zh-CN" sz="900">
                  <a:sym typeface="+mn-ea"/>
                </a:rPr>
                <a:t>Panel</a:t>
              </a:r>
              <a:endParaRPr lang="en-US" altLang="zh-CN" sz="900"/>
            </a:p>
            <a:p>
              <a:pPr algn="ctr"/>
              <a:endParaRPr lang="en-US" altLang="zh-CN" sz="900"/>
            </a:p>
          </p:txBody>
        </p:sp>
        <p:sp>
          <p:nvSpPr>
            <p:cNvPr id="56" name="文本框 55"/>
            <p:cNvSpPr txBox="1"/>
            <p:nvPr/>
          </p:nvSpPr>
          <p:spPr>
            <a:xfrm>
              <a:off x="6997" y="4529"/>
              <a:ext cx="1641" cy="434"/>
            </a:xfrm>
            <a:prstGeom prst="rect">
              <a:avLst/>
            </a:prstGeom>
            <a:noFill/>
          </p:spPr>
          <p:txBody>
            <a:bodyPr wrap="square" rtlCol="0">
              <a:spAutoFit/>
            </a:bodyPr>
            <a:p>
              <a:r>
                <a:rPr lang="en-US" sz="1200" b="1">
                  <a:solidFill>
                    <a:schemeClr val="accent1"/>
                  </a:solidFill>
                </a:rPr>
                <a:t>Internal CT</a:t>
              </a:r>
              <a:r>
                <a:rPr lang="en-US" altLang="zh-CN" sz="1200" b="1">
                  <a:solidFill>
                    <a:schemeClr val="accent1"/>
                  </a:solidFill>
                </a:rPr>
                <a:t> </a:t>
              </a:r>
              <a:endParaRPr lang="en-US" altLang="zh-CN" sz="1200" b="1">
                <a:solidFill>
                  <a:schemeClr val="accent1"/>
                </a:solidFill>
              </a:endParaRPr>
            </a:p>
          </p:txBody>
        </p:sp>
        <p:sp>
          <p:nvSpPr>
            <p:cNvPr id="38" name="文本框 37"/>
            <p:cNvSpPr txBox="1"/>
            <p:nvPr/>
          </p:nvSpPr>
          <p:spPr>
            <a:xfrm>
              <a:off x="14961" y="1862"/>
              <a:ext cx="1626" cy="434"/>
            </a:xfrm>
            <a:prstGeom prst="rect">
              <a:avLst/>
            </a:prstGeom>
            <a:noFill/>
          </p:spPr>
          <p:txBody>
            <a:bodyPr wrap="square" rtlCol="0">
              <a:spAutoFit/>
            </a:bodyPr>
            <a:p>
              <a:r>
                <a:rPr lang="en-US" altLang="zh-CN" sz="1200"/>
                <a:t>Main Panel</a:t>
              </a:r>
              <a:endParaRPr lang="en-US" altLang="zh-CN" sz="1200"/>
            </a:p>
          </p:txBody>
        </p:sp>
        <p:sp>
          <p:nvSpPr>
            <p:cNvPr id="57" name="椭圆 56"/>
            <p:cNvSpPr/>
            <p:nvPr/>
          </p:nvSpPr>
          <p:spPr>
            <a:xfrm>
              <a:off x="7509" y="4335"/>
              <a:ext cx="374" cy="175"/>
            </a:xfrm>
            <a:prstGeom prst="ellipse">
              <a:avLst/>
            </a:prstGeom>
            <a:noFill/>
            <a:ln w="31750">
              <a:solidFill>
                <a:srgbClr val="E9A039"/>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58" name="肘形连接符 57"/>
            <p:cNvCxnSpPr>
              <a:stCxn id="57" idx="0"/>
            </p:cNvCxnSpPr>
            <p:nvPr/>
          </p:nvCxnSpPr>
          <p:spPr>
            <a:xfrm rot="16200000" flipV="1">
              <a:off x="5527" y="2167"/>
              <a:ext cx="2575" cy="1761"/>
            </a:xfrm>
            <a:prstGeom prst="bentConnector3">
              <a:avLst>
                <a:gd name="adj1" fmla="val 79495"/>
              </a:avLst>
            </a:prstGeom>
            <a:ln w="28575" cmpd="sng">
              <a:solidFill>
                <a:srgbClr val="E9A039"/>
              </a:solidFill>
              <a:prstDash val="sysDot"/>
            </a:ln>
          </p:spPr>
          <p:style>
            <a:lnRef idx="2">
              <a:schemeClr val="accent1"/>
            </a:lnRef>
            <a:fillRef idx="0">
              <a:srgbClr val="FFFFFF"/>
            </a:fillRef>
            <a:effectRef idx="0">
              <a:srgbClr val="FFFFFF"/>
            </a:effectRef>
            <a:fontRef idx="minor">
              <a:schemeClr val="tx1"/>
            </a:fontRef>
          </p:style>
        </p:cxnSp>
        <p:cxnSp>
          <p:nvCxnSpPr>
            <p:cNvPr id="63" name="肘形连接符 62"/>
            <p:cNvCxnSpPr>
              <a:stCxn id="27" idx="0"/>
            </p:cNvCxnSpPr>
            <p:nvPr/>
          </p:nvCxnSpPr>
          <p:spPr>
            <a:xfrm rot="16200000" flipV="1">
              <a:off x="8013" y="1724"/>
              <a:ext cx="3356" cy="3025"/>
            </a:xfrm>
            <a:prstGeom prst="bentConnector3">
              <a:avLst>
                <a:gd name="adj1" fmla="val 98823"/>
              </a:avLst>
            </a:prstGeom>
            <a:ln>
              <a:solidFill>
                <a:srgbClr val="FF0000"/>
              </a:solidFill>
              <a:prstDash val="sysDash"/>
            </a:ln>
          </p:spPr>
          <p:style>
            <a:lnRef idx="2">
              <a:schemeClr val="accent1"/>
            </a:lnRef>
            <a:fillRef idx="0">
              <a:srgbClr val="FFFFFF"/>
            </a:fillRef>
            <a:effectRef idx="0">
              <a:srgbClr val="FFFFFF"/>
            </a:effectRef>
            <a:fontRef idx="minor">
              <a:schemeClr val="tx1"/>
            </a:fontRef>
          </p:style>
        </p:cxnSp>
        <p:cxnSp>
          <p:nvCxnSpPr>
            <p:cNvPr id="65" name="肘形连接符 64"/>
            <p:cNvCxnSpPr>
              <a:stCxn id="26" idx="2"/>
            </p:cNvCxnSpPr>
            <p:nvPr/>
          </p:nvCxnSpPr>
          <p:spPr>
            <a:xfrm rot="10800000">
              <a:off x="8205" y="1185"/>
              <a:ext cx="5126" cy="1516"/>
            </a:xfrm>
            <a:prstGeom prst="bentConnector3">
              <a:avLst>
                <a:gd name="adj1" fmla="val 34120"/>
              </a:avLst>
            </a:prstGeom>
            <a:ln>
              <a:solidFill>
                <a:srgbClr val="FF0000"/>
              </a:solidFill>
              <a:prstDash val="sysDash"/>
            </a:ln>
          </p:spPr>
          <p:style>
            <a:lnRef idx="2">
              <a:schemeClr val="accent1"/>
            </a:lnRef>
            <a:fillRef idx="0">
              <a:srgbClr val="FFFFFF"/>
            </a:fillRef>
            <a:effectRef idx="0">
              <a:srgbClr val="FFFFFF"/>
            </a:effectRef>
            <a:fontRef idx="minor">
              <a:schemeClr val="tx1"/>
            </a:fontRef>
          </p:style>
        </p:cxnSp>
        <p:sp>
          <p:nvSpPr>
            <p:cNvPr id="67" name="椭圆 66"/>
            <p:cNvSpPr/>
            <p:nvPr/>
          </p:nvSpPr>
          <p:spPr>
            <a:xfrm>
              <a:off x="7644" y="4340"/>
              <a:ext cx="374" cy="175"/>
            </a:xfrm>
            <a:prstGeom prst="ellipse">
              <a:avLst/>
            </a:prstGeom>
            <a:noFill/>
            <a:ln w="31750">
              <a:solidFill>
                <a:srgbClr val="E9A039"/>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cxnSp>
        <p:nvCxnSpPr>
          <p:cNvPr id="40" name="直接连接符 39"/>
          <p:cNvCxnSpPr/>
          <p:nvPr/>
        </p:nvCxnSpPr>
        <p:spPr>
          <a:xfrm>
            <a:off x="2281555" y="2134235"/>
            <a:ext cx="236855" cy="180975"/>
          </a:xfrm>
          <a:prstGeom prst="line">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2298065" y="2142490"/>
            <a:ext cx="213360" cy="187325"/>
          </a:xfrm>
          <a:prstGeom prst="line">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6153785" y="5864860"/>
            <a:ext cx="3886835" cy="751840"/>
          </a:xfrm>
          <a:prstGeom prst="rect">
            <a:avLst/>
          </a:prstGeom>
          <a:noFill/>
        </p:spPr>
        <p:txBody>
          <a:bodyPr wrap="square" lIns="91440" tIns="91440" rIns="91440" bIns="91440" rtlCol="0" anchor="t" anchorCtr="0">
            <a:spAutoFit/>
          </a:bodyPr>
          <a:p>
            <a:pPr indent="0" algn="l">
              <a:spcAft>
                <a:spcPts val="600"/>
              </a:spcAft>
              <a:buFont typeface="+mj-lt"/>
              <a:buNone/>
            </a:pPr>
            <a:r>
              <a:rPr lang="en-US" altLang="zh-CN" sz="1600" dirty="0">
                <a:latin typeface="Arial" panose="020B0604020202020204" pitchFamily="34" charset="0"/>
                <a:cs typeface="Arial" panose="020B0604020202020204" pitchFamily="34" charset="0"/>
                <a:sym typeface="+mn-ea"/>
              </a:rPr>
              <a:t>P</a:t>
            </a:r>
            <a:r>
              <a:rPr lang="en-US" altLang="zh-CN" sz="1600" baseline="-25000" dirty="0">
                <a:latin typeface="Arial" panose="020B0604020202020204" pitchFamily="34" charset="0"/>
                <a:cs typeface="Arial" panose="020B0604020202020204" pitchFamily="34" charset="0"/>
                <a:sym typeface="+mn-ea"/>
              </a:rPr>
              <a:t>grid </a:t>
            </a:r>
            <a:r>
              <a:rPr lang="en-US" altLang="zh-CN" sz="1600" dirty="0">
                <a:latin typeface="Arial" panose="020B0604020202020204" pitchFamily="34" charset="0"/>
                <a:cs typeface="Arial" panose="020B0604020202020204" pitchFamily="34" charset="0"/>
                <a:sym typeface="+mn-ea"/>
              </a:rPr>
              <a:t> read from CT3/CT4</a:t>
            </a:r>
            <a:endParaRPr lang="en-US" altLang="zh-CN" sz="1600" dirty="0">
              <a:latin typeface="Arial" panose="020B0604020202020204" pitchFamily="34" charset="0"/>
              <a:cs typeface="Arial" panose="020B0604020202020204" pitchFamily="34" charset="0"/>
              <a:sym typeface="+mn-ea"/>
            </a:endParaRPr>
          </a:p>
          <a:p>
            <a:pPr indent="0" algn="l">
              <a:spcAft>
                <a:spcPts val="600"/>
              </a:spcAft>
              <a:buFont typeface="+mj-lt"/>
              <a:buNone/>
            </a:pPr>
            <a:r>
              <a:rPr lang="en-US" altLang="zh-CN" sz="1600" dirty="0">
                <a:latin typeface="Arial" panose="020B0604020202020204" pitchFamily="34" charset="0"/>
                <a:cs typeface="Arial" panose="020B0604020202020204" pitchFamily="34" charset="0"/>
                <a:sym typeface="+mn-ea"/>
              </a:rPr>
              <a:t>P</a:t>
            </a:r>
            <a:r>
              <a:rPr lang="en-US" altLang="zh-CN" sz="1600" baseline="-25000" dirty="0">
                <a:latin typeface="Arial" panose="020B0604020202020204" pitchFamily="34" charset="0"/>
                <a:cs typeface="Arial" panose="020B0604020202020204" pitchFamily="34" charset="0"/>
                <a:sym typeface="+mn-ea"/>
              </a:rPr>
              <a:t>pv</a:t>
            </a:r>
            <a:r>
              <a:rPr lang="en-US" altLang="zh-CN" sz="1600" dirty="0">
                <a:latin typeface="Arial" panose="020B0604020202020204" pitchFamily="34" charset="0"/>
                <a:cs typeface="Arial" panose="020B0604020202020204" pitchFamily="34" charset="0"/>
                <a:sym typeface="+mn-ea"/>
              </a:rPr>
              <a:t> read from (aGatePV + NEM CT)</a:t>
            </a:r>
            <a:endParaRPr lang="en-US" altLang="zh-CN" sz="1600" dirty="0" smtClean="0">
              <a:solidFill>
                <a:schemeClr val="tx1"/>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60" name="文本框 59"/>
          <p:cNvSpPr txBox="1"/>
          <p:nvPr/>
        </p:nvSpPr>
        <p:spPr>
          <a:xfrm>
            <a:off x="1245235" y="5641023"/>
            <a:ext cx="4495800" cy="613410"/>
          </a:xfrm>
          <a:prstGeom prst="rect">
            <a:avLst/>
          </a:prstGeom>
          <a:noFill/>
        </p:spPr>
        <p:txBody>
          <a:bodyPr wrap="square" lIns="91440" tIns="91440" rIns="91440" bIns="91440" rtlCol="0" anchor="ctr" anchorCtr="0">
            <a:spAutoFit/>
          </a:bodyPr>
          <a:p>
            <a:pPr algn="l"/>
            <a:r>
              <a:rPr lang="en-US" altLang="zh-CN" sz="1400" dirty="0" err="1" smtClean="0">
                <a:solidFill>
                  <a:schemeClr val="tx1"/>
                </a:solidFill>
                <a:latin typeface="微软雅黑" panose="020B0503020204020204" pitchFamily="34" charset="-122"/>
                <a:ea typeface="微软雅黑" panose="020B0503020204020204" pitchFamily="34" charset="-122"/>
              </a:rPr>
              <a:t>Note: With GridSplitCT on sub panel.. NEM PV become a non-backup load side PV.(after meter)</a:t>
            </a:r>
            <a:endParaRPr lang="en-US" altLang="zh-CN" sz="1400" dirty="0" err="1" smtClean="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0DD8F6D-F688-4A19-B20B-D47EF47C4780}" type="slidenum">
              <a:rPr lang="zh-CN" altLang="en-US" smtClean="0"/>
            </a:fld>
            <a:endParaRPr lang="zh-CN" altLang="en-US" dirty="0"/>
          </a:p>
        </p:txBody>
      </p:sp>
      <p:sp>
        <p:nvSpPr>
          <p:cNvPr id="7" name="Title 2"/>
          <p:cNvSpPr>
            <a:spLocks noGrp="1"/>
          </p:cNvSpPr>
          <p:nvPr>
            <p:ph type="title"/>
          </p:nvPr>
        </p:nvSpPr>
        <p:spPr>
          <a:xfrm>
            <a:off x="219710" y="154305"/>
            <a:ext cx="11769725" cy="925195"/>
          </a:xfrm>
        </p:spPr>
        <p:txBody>
          <a:bodyPr>
            <a:normAutofit/>
          </a:bodyPr>
          <a:lstStyle/>
          <a:p>
            <a:r>
              <a:rPr lang="en-US" altLang="zh-CN" sz="2800" dirty="0">
                <a:latin typeface="Arial" panose="020B0604020202020204" pitchFamily="34" charset="0"/>
                <a:cs typeface="Arial" panose="020B0604020202020204" pitchFamily="34" charset="0"/>
                <a:sym typeface="+mn-ea"/>
              </a:rPr>
              <a:t>aGate 1.3 sulotion:</a:t>
            </a:r>
            <a:r>
              <a:rPr lang="en-US" altLang="zh-CN" sz="2800" dirty="0">
                <a:latin typeface="Arial" panose="020B0604020202020204" pitchFamily="34" charset="0"/>
                <a:cs typeface="Arial" panose="020B0604020202020204" pitchFamily="34" charset="0"/>
                <a:sym typeface="+mn-ea"/>
              </a:rPr>
              <a:t>External CT on </a:t>
            </a:r>
            <a:r>
              <a:rPr lang="en-US" altLang="zh-CN" sz="2800" dirty="0">
                <a:solidFill>
                  <a:schemeClr val="tx1"/>
                </a:solidFill>
                <a:latin typeface="Arial" panose="020B0604020202020204" pitchFamily="34" charset="0"/>
                <a:cs typeface="Arial" panose="020B0604020202020204" pitchFamily="34" charset="0"/>
                <a:sym typeface="+mn-ea"/>
              </a:rPr>
              <a:t>Non Backup LoadSide(Scenario 2)</a:t>
            </a:r>
            <a:r>
              <a:rPr lang="en-US" altLang="zh-CN" sz="2800" dirty="0">
                <a:latin typeface="Times New Roman" panose="02020603050405020304" pitchFamily="18" charset="0"/>
                <a:cs typeface="Times New Roman" panose="02020603050405020304" pitchFamily="18" charset="0"/>
                <a:sym typeface="+mn-ea"/>
              </a:rPr>
              <a:t> </a:t>
            </a:r>
            <a:r>
              <a:rPr lang="en-US" altLang="zh-CN" sz="2800" dirty="0">
                <a:solidFill>
                  <a:schemeClr val="tx1"/>
                </a:solidFill>
                <a:latin typeface="Arial" panose="020B0604020202020204" pitchFamily="34" charset="0"/>
                <a:cs typeface="Arial" panose="020B0604020202020204" pitchFamily="34" charset="0"/>
                <a:sym typeface="+mn-ea"/>
              </a:rPr>
              <a:t>  </a:t>
            </a:r>
            <a:endParaRPr lang="en-US" altLang="zh-CN" sz="2800" b="0"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7786370" y="4426585"/>
            <a:ext cx="4275455" cy="660400"/>
          </a:xfrm>
          <a:prstGeom prst="rect">
            <a:avLst/>
          </a:prstGeom>
          <a:noFill/>
        </p:spPr>
        <p:txBody>
          <a:bodyPr wrap="square">
            <a:spAutoFit/>
          </a:bodyPr>
          <a:lstStyle/>
          <a:p>
            <a:pPr marL="285750" indent="-285750" algn="l">
              <a:spcAft>
                <a:spcPts val="600"/>
              </a:spcAft>
              <a:buFont typeface="Wingdings" panose="05000000000000000000" pitchFamily="2" charset="2"/>
              <a:buChar char="ü"/>
            </a:pPr>
            <a:r>
              <a:rPr lang="en-US" altLang="zh-CN" sz="1600" dirty="0">
                <a:solidFill>
                  <a:schemeClr val="tx1"/>
                </a:solidFill>
                <a:latin typeface="Arial" panose="020B0604020202020204" pitchFamily="34" charset="0"/>
                <a:cs typeface="Arial" panose="020B0604020202020204" pitchFamily="34" charset="0"/>
              </a:rPr>
              <a:t>External CT plugged into the CT1 of  EMS</a:t>
            </a:r>
            <a:endParaRPr lang="en-US" altLang="zh-CN" sz="1600" dirty="0">
              <a:solidFill>
                <a:schemeClr val="tx1"/>
              </a:solidFill>
              <a:latin typeface="Arial" panose="020B0604020202020204" pitchFamily="34" charset="0"/>
              <a:cs typeface="Arial" panose="020B0604020202020204" pitchFamily="34" charset="0"/>
            </a:endParaRPr>
          </a:p>
          <a:p>
            <a:pPr marL="285750" indent="-285750" algn="l">
              <a:spcAft>
                <a:spcPts val="600"/>
              </a:spcAft>
              <a:buFont typeface="Wingdings" panose="05000000000000000000" pitchFamily="2" charset="2"/>
              <a:buChar char="ü"/>
            </a:pPr>
            <a:r>
              <a:rPr lang="en-US" altLang="zh-CN" sz="1600" dirty="0">
                <a:solidFill>
                  <a:schemeClr val="tx1"/>
                </a:solidFill>
                <a:latin typeface="Arial" panose="020B0604020202020204" pitchFamily="34" charset="0"/>
                <a:cs typeface="Arial" panose="020B0604020202020204" pitchFamily="34" charset="0"/>
              </a:rPr>
              <a:t>GridSplitCT plugged into CT3/4 of EMS</a:t>
            </a:r>
            <a:endParaRPr lang="en-US" altLang="zh-CN" sz="1600" dirty="0">
              <a:solidFill>
                <a:schemeClr val="tx1"/>
              </a:solidFill>
              <a:latin typeface="Arial" panose="020B0604020202020204" pitchFamily="34" charset="0"/>
              <a:cs typeface="Arial" panose="020B0604020202020204" pitchFamily="34" charset="0"/>
            </a:endParaRPr>
          </a:p>
        </p:txBody>
      </p:sp>
      <p:grpSp>
        <p:nvGrpSpPr>
          <p:cNvPr id="68" name="组合 67"/>
          <p:cNvGrpSpPr/>
          <p:nvPr/>
        </p:nvGrpSpPr>
        <p:grpSpPr>
          <a:xfrm>
            <a:off x="219710" y="1017270"/>
            <a:ext cx="8939530" cy="4185920"/>
            <a:chOff x="2509" y="114"/>
            <a:chExt cx="14078" cy="6592"/>
          </a:xfrm>
        </p:grpSpPr>
        <p:sp>
          <p:nvSpPr>
            <p:cNvPr id="6" name="矩形 5"/>
            <p:cNvSpPr/>
            <p:nvPr/>
          </p:nvSpPr>
          <p:spPr>
            <a:xfrm>
              <a:off x="4926" y="694"/>
              <a:ext cx="3620" cy="4614"/>
            </a:xfrm>
            <a:prstGeom prst="rect">
              <a:avLst/>
            </a:prstGeom>
            <a:ln w="38100">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8" name="直接连接符 7"/>
            <p:cNvCxnSpPr/>
            <p:nvPr/>
          </p:nvCxnSpPr>
          <p:spPr>
            <a:xfrm flipV="1">
              <a:off x="3769" y="2703"/>
              <a:ext cx="2997" cy="31"/>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9" name="直接连接符 8"/>
            <p:cNvCxnSpPr/>
            <p:nvPr/>
          </p:nvCxnSpPr>
          <p:spPr>
            <a:xfrm flipH="1" flipV="1">
              <a:off x="6782" y="2695"/>
              <a:ext cx="15" cy="969"/>
            </a:xfrm>
            <a:prstGeom prst="line">
              <a:avLst/>
            </a:prstGeom>
            <a:ln>
              <a:solidFill>
                <a:schemeClr val="tx1"/>
              </a:solidFill>
              <a:headEnd type="oval"/>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5920" y="114"/>
              <a:ext cx="2129" cy="580"/>
            </a:xfrm>
            <a:prstGeom prst="rect">
              <a:avLst/>
            </a:prstGeom>
            <a:noFill/>
          </p:spPr>
          <p:txBody>
            <a:bodyPr wrap="square" rtlCol="0">
              <a:spAutoFit/>
            </a:bodyPr>
            <a:p>
              <a:r>
                <a:rPr lang="en-US" altLang="zh-CN"/>
                <a:t>1.3 aGate</a:t>
              </a:r>
              <a:endParaRPr lang="en-US" altLang="zh-CN"/>
            </a:p>
          </p:txBody>
        </p:sp>
        <p:sp>
          <p:nvSpPr>
            <p:cNvPr id="14" name="矩形 13"/>
            <p:cNvSpPr/>
            <p:nvPr/>
          </p:nvSpPr>
          <p:spPr>
            <a:xfrm>
              <a:off x="12798" y="3378"/>
              <a:ext cx="1440" cy="2271"/>
            </a:xfrm>
            <a:prstGeom prst="rect">
              <a:avLst/>
            </a:prstGeom>
            <a:solidFill>
              <a:schemeClr val="bg2">
                <a:lumMod val="75000"/>
              </a:schemeClr>
            </a:solidFill>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5" name="文本框 14"/>
            <p:cNvSpPr txBox="1"/>
            <p:nvPr/>
          </p:nvSpPr>
          <p:spPr>
            <a:xfrm>
              <a:off x="4926" y="2420"/>
              <a:ext cx="1225" cy="362"/>
            </a:xfrm>
            <a:prstGeom prst="rect">
              <a:avLst/>
            </a:prstGeom>
            <a:noFill/>
          </p:spPr>
          <p:txBody>
            <a:bodyPr wrap="square" rtlCol="0">
              <a:spAutoFit/>
            </a:bodyPr>
            <a:p>
              <a:r>
                <a:rPr lang="en-US" altLang="zh-CN" sz="900"/>
                <a:t>aGatePV</a:t>
              </a:r>
              <a:endParaRPr lang="en-US" altLang="zh-CN" sz="900"/>
            </a:p>
          </p:txBody>
        </p:sp>
        <p:cxnSp>
          <p:nvCxnSpPr>
            <p:cNvPr id="16" name="直接连接符 15"/>
            <p:cNvCxnSpPr/>
            <p:nvPr/>
          </p:nvCxnSpPr>
          <p:spPr>
            <a:xfrm flipV="1">
              <a:off x="6795" y="3968"/>
              <a:ext cx="3" cy="452"/>
            </a:xfrm>
            <a:prstGeom prst="line">
              <a:avLst/>
            </a:prstGeom>
            <a:ln>
              <a:solidFill>
                <a:schemeClr val="tx1"/>
              </a:solidFill>
              <a:tailEnd type="oval"/>
            </a:ln>
          </p:spPr>
          <p:style>
            <a:lnRef idx="2">
              <a:schemeClr val="accent1"/>
            </a:lnRef>
            <a:fillRef idx="0">
              <a:srgbClr val="FFFFFF"/>
            </a:fillRef>
            <a:effectRef idx="0">
              <a:srgbClr val="FFFFFF"/>
            </a:effectRef>
            <a:fontRef idx="minor">
              <a:schemeClr val="tx1"/>
            </a:fontRef>
          </p:style>
        </p:cxnSp>
        <p:cxnSp>
          <p:nvCxnSpPr>
            <p:cNvPr id="17" name="直接连接符 16"/>
            <p:cNvCxnSpPr/>
            <p:nvPr/>
          </p:nvCxnSpPr>
          <p:spPr>
            <a:xfrm flipH="1" flipV="1">
              <a:off x="6789" y="3616"/>
              <a:ext cx="208" cy="352"/>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18" name="直接连接符 17"/>
            <p:cNvCxnSpPr/>
            <p:nvPr/>
          </p:nvCxnSpPr>
          <p:spPr>
            <a:xfrm flipH="1">
              <a:off x="6785" y="4410"/>
              <a:ext cx="10" cy="1378"/>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19" name="直接连接符 18"/>
            <p:cNvCxnSpPr/>
            <p:nvPr/>
          </p:nvCxnSpPr>
          <p:spPr>
            <a:xfrm flipH="1" flipV="1">
              <a:off x="3749" y="3184"/>
              <a:ext cx="3033" cy="4"/>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20" name="矩形 19"/>
            <p:cNvSpPr/>
            <p:nvPr/>
          </p:nvSpPr>
          <p:spPr>
            <a:xfrm>
              <a:off x="2509" y="2512"/>
              <a:ext cx="1440" cy="368"/>
            </a:xfrm>
            <a:prstGeom prst="rect">
              <a:avLst/>
            </a:prstGeom>
            <a:ln w="28575"/>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t>NEM+ PV</a:t>
              </a:r>
              <a:endParaRPr lang="en-US" altLang="zh-CN" sz="1200"/>
            </a:p>
          </p:txBody>
        </p:sp>
        <p:sp>
          <p:nvSpPr>
            <p:cNvPr id="21" name="矩形 20"/>
            <p:cNvSpPr/>
            <p:nvPr/>
          </p:nvSpPr>
          <p:spPr>
            <a:xfrm>
              <a:off x="2509" y="3184"/>
              <a:ext cx="1440" cy="560"/>
            </a:xfrm>
            <a:prstGeom prst="rect">
              <a:avLst/>
            </a:prstGeom>
            <a:ln w="28575"/>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t>aPower</a:t>
              </a:r>
              <a:endParaRPr lang="en-US" altLang="zh-CN" sz="1200"/>
            </a:p>
          </p:txBody>
        </p:sp>
        <p:cxnSp>
          <p:nvCxnSpPr>
            <p:cNvPr id="22" name="直接连接符 21"/>
            <p:cNvCxnSpPr/>
            <p:nvPr/>
          </p:nvCxnSpPr>
          <p:spPr>
            <a:xfrm flipH="1">
              <a:off x="5189" y="3464"/>
              <a:ext cx="1592"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23" name="矩形 22"/>
            <p:cNvSpPr/>
            <p:nvPr/>
          </p:nvSpPr>
          <p:spPr>
            <a:xfrm>
              <a:off x="4368" y="5810"/>
              <a:ext cx="1161" cy="896"/>
            </a:xfrm>
            <a:prstGeom prst="rect">
              <a:avLst/>
            </a:prstGeom>
            <a:solidFill>
              <a:schemeClr val="bg2">
                <a:lumMod val="75000"/>
              </a:schemeClr>
            </a:solidFill>
          </p:spPr>
          <p:style>
            <a:lnRef idx="2">
              <a:schemeClr val="accent1"/>
            </a:lnRef>
            <a:fillRef idx="0">
              <a:srgbClr val="FFFFFF"/>
            </a:fillRef>
            <a:effectRef idx="0">
              <a:srgbClr val="FFFFFF"/>
            </a:effectRef>
            <a:fontRef idx="minor">
              <a:schemeClr val="tx1"/>
            </a:fontRef>
          </p:style>
          <p:txBody>
            <a:bodyPr rtlCol="0" anchor="ctr"/>
            <a:p>
              <a:pPr algn="ctr"/>
              <a:r>
                <a:rPr lang="en-US" altLang="zh-CN" sz="900">
                  <a:sym typeface="+mn-ea"/>
                </a:rPr>
                <a:t>Load Side</a:t>
              </a:r>
              <a:endParaRPr lang="en-US" altLang="zh-CN" sz="900"/>
            </a:p>
            <a:p>
              <a:pPr algn="ctr"/>
              <a:r>
                <a:rPr lang="en-US" altLang="zh-CN" sz="900">
                  <a:sym typeface="+mn-ea"/>
                </a:rPr>
                <a:t>Panel</a:t>
              </a:r>
              <a:endParaRPr lang="en-US" altLang="zh-CN" sz="900"/>
            </a:p>
            <a:p>
              <a:pPr algn="ctr"/>
              <a:endParaRPr lang="en-US" altLang="zh-CN" sz="900"/>
            </a:p>
          </p:txBody>
        </p:sp>
        <p:cxnSp>
          <p:nvCxnSpPr>
            <p:cNvPr id="24" name="直接连接符 23"/>
            <p:cNvCxnSpPr/>
            <p:nvPr/>
          </p:nvCxnSpPr>
          <p:spPr>
            <a:xfrm flipH="1">
              <a:off x="5195" y="3448"/>
              <a:ext cx="2" cy="2382"/>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29" name="直接连接符 28"/>
            <p:cNvCxnSpPr/>
            <p:nvPr/>
          </p:nvCxnSpPr>
          <p:spPr>
            <a:xfrm flipV="1">
              <a:off x="13509" y="3816"/>
              <a:ext cx="13" cy="1211"/>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30" name="直接连接符 29"/>
            <p:cNvCxnSpPr/>
            <p:nvPr/>
          </p:nvCxnSpPr>
          <p:spPr>
            <a:xfrm flipH="1">
              <a:off x="12749" y="4090"/>
              <a:ext cx="762" cy="1"/>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31" name="直接连接符 30"/>
            <p:cNvCxnSpPr/>
            <p:nvPr/>
          </p:nvCxnSpPr>
          <p:spPr>
            <a:xfrm flipH="1" flipV="1">
              <a:off x="12757" y="4419"/>
              <a:ext cx="754" cy="7"/>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33" name="文本框 32"/>
            <p:cNvSpPr txBox="1"/>
            <p:nvPr/>
          </p:nvSpPr>
          <p:spPr>
            <a:xfrm>
              <a:off x="4944" y="2910"/>
              <a:ext cx="665" cy="362"/>
            </a:xfrm>
            <a:prstGeom prst="rect">
              <a:avLst/>
            </a:prstGeom>
            <a:noFill/>
          </p:spPr>
          <p:txBody>
            <a:bodyPr wrap="square" rtlCol="0">
              <a:spAutoFit/>
            </a:bodyPr>
            <a:p>
              <a:r>
                <a:rPr lang="en-US" altLang="zh-CN" sz="900"/>
                <a:t>Bat</a:t>
              </a:r>
              <a:endParaRPr lang="en-US" altLang="zh-CN" sz="900"/>
            </a:p>
          </p:txBody>
        </p:sp>
        <p:cxnSp>
          <p:nvCxnSpPr>
            <p:cNvPr id="36" name="直接连接符 35"/>
            <p:cNvCxnSpPr/>
            <p:nvPr/>
          </p:nvCxnSpPr>
          <p:spPr>
            <a:xfrm flipH="1">
              <a:off x="12768" y="3821"/>
              <a:ext cx="762" cy="5"/>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37" name="直接连接符 36"/>
            <p:cNvCxnSpPr/>
            <p:nvPr/>
          </p:nvCxnSpPr>
          <p:spPr>
            <a:xfrm flipH="1" flipV="1">
              <a:off x="12780" y="5007"/>
              <a:ext cx="721" cy="4"/>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41" name="直接连接符 40"/>
            <p:cNvCxnSpPr>
              <a:endCxn id="32" idx="0"/>
            </p:cNvCxnSpPr>
            <p:nvPr/>
          </p:nvCxnSpPr>
          <p:spPr>
            <a:xfrm flipH="1">
              <a:off x="15681" y="212"/>
              <a:ext cx="24" cy="1235"/>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43" name="十角星 42"/>
            <p:cNvSpPr/>
            <p:nvPr/>
          </p:nvSpPr>
          <p:spPr>
            <a:xfrm>
              <a:off x="14945" y="114"/>
              <a:ext cx="1440" cy="784"/>
            </a:xfrm>
            <a:prstGeom prst="star10">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Grid</a:t>
              </a:r>
              <a:endParaRPr lang="en-US" altLang="zh-CN"/>
            </a:p>
          </p:txBody>
        </p:sp>
        <p:sp>
          <p:nvSpPr>
            <p:cNvPr id="44" name="矩形 43"/>
            <p:cNvSpPr/>
            <p:nvPr/>
          </p:nvSpPr>
          <p:spPr>
            <a:xfrm>
              <a:off x="9011" y="4814"/>
              <a:ext cx="1440" cy="36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t>NEM PV</a:t>
              </a:r>
              <a:endParaRPr lang="en-US" altLang="zh-CN" sz="1200"/>
            </a:p>
          </p:txBody>
        </p:sp>
        <p:cxnSp>
          <p:nvCxnSpPr>
            <p:cNvPr id="45" name="直接连接符 44"/>
            <p:cNvCxnSpPr/>
            <p:nvPr/>
          </p:nvCxnSpPr>
          <p:spPr>
            <a:xfrm>
              <a:off x="11536" y="4089"/>
              <a:ext cx="1232"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a:off x="11536" y="3826"/>
              <a:ext cx="1232" cy="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47" name="直接连接符 46"/>
            <p:cNvCxnSpPr/>
            <p:nvPr/>
          </p:nvCxnSpPr>
          <p:spPr>
            <a:xfrm>
              <a:off x="10451" y="5008"/>
              <a:ext cx="2697" cy="1"/>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48" name="文本框 47"/>
            <p:cNvSpPr txBox="1"/>
            <p:nvPr/>
          </p:nvSpPr>
          <p:spPr>
            <a:xfrm>
              <a:off x="11437" y="3503"/>
              <a:ext cx="1711" cy="386"/>
            </a:xfrm>
            <a:prstGeom prst="rect">
              <a:avLst/>
            </a:prstGeom>
            <a:noFill/>
          </p:spPr>
          <p:txBody>
            <a:bodyPr wrap="square" rtlCol="0">
              <a:spAutoFit/>
            </a:bodyPr>
            <a:p>
              <a:r>
                <a:rPr lang="en-US" altLang="zh-CN" sz="1000"/>
                <a:t>Load1 70A</a:t>
              </a:r>
              <a:endParaRPr lang="en-US" altLang="zh-CN" sz="1000"/>
            </a:p>
          </p:txBody>
        </p:sp>
        <p:sp>
          <p:nvSpPr>
            <p:cNvPr id="49" name="文本框 48"/>
            <p:cNvSpPr txBox="1"/>
            <p:nvPr/>
          </p:nvSpPr>
          <p:spPr>
            <a:xfrm>
              <a:off x="11447" y="3800"/>
              <a:ext cx="1711" cy="386"/>
            </a:xfrm>
            <a:prstGeom prst="rect">
              <a:avLst/>
            </a:prstGeom>
            <a:noFill/>
          </p:spPr>
          <p:txBody>
            <a:bodyPr wrap="square" rtlCol="0">
              <a:spAutoFit/>
            </a:bodyPr>
            <a:p>
              <a:r>
                <a:rPr lang="en-US" altLang="zh-CN" sz="1000"/>
                <a:t>Load2 60A</a:t>
              </a:r>
              <a:endParaRPr lang="en-US" altLang="zh-CN" sz="1000"/>
            </a:p>
          </p:txBody>
        </p:sp>
        <p:sp>
          <p:nvSpPr>
            <p:cNvPr id="25" name="椭圆 24"/>
            <p:cNvSpPr/>
            <p:nvPr/>
          </p:nvSpPr>
          <p:spPr>
            <a:xfrm>
              <a:off x="13331" y="2697"/>
              <a:ext cx="374" cy="175"/>
            </a:xfrm>
            <a:prstGeom prst="ellipse">
              <a:avLst/>
            </a:prstGeom>
            <a:noFill/>
            <a:ln w="317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椭圆 25"/>
            <p:cNvSpPr/>
            <p:nvPr/>
          </p:nvSpPr>
          <p:spPr>
            <a:xfrm>
              <a:off x="13331" y="2613"/>
              <a:ext cx="374" cy="175"/>
            </a:xfrm>
            <a:prstGeom prst="ellipse">
              <a:avLst/>
            </a:prstGeom>
            <a:noFill/>
            <a:ln w="317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椭圆 26"/>
            <p:cNvSpPr/>
            <p:nvPr/>
          </p:nvSpPr>
          <p:spPr>
            <a:xfrm>
              <a:off x="11017" y="4915"/>
              <a:ext cx="374" cy="175"/>
            </a:xfrm>
            <a:prstGeom prst="ellipse">
              <a:avLst/>
            </a:prstGeom>
            <a:noFill/>
            <a:ln w="317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文本框 27"/>
            <p:cNvSpPr txBox="1"/>
            <p:nvPr/>
          </p:nvSpPr>
          <p:spPr>
            <a:xfrm>
              <a:off x="10591" y="5077"/>
              <a:ext cx="2022" cy="725"/>
            </a:xfrm>
            <a:prstGeom prst="rect">
              <a:avLst/>
            </a:prstGeom>
            <a:noFill/>
          </p:spPr>
          <p:txBody>
            <a:bodyPr wrap="square" rtlCol="0">
              <a:spAutoFit/>
            </a:bodyPr>
            <a:p>
              <a:r>
                <a:rPr lang="en-US" altLang="zh-CN" sz="1200">
                  <a:solidFill>
                    <a:srgbClr val="FF0000"/>
                  </a:solidFill>
                </a:rPr>
                <a:t>NEM CT @L2</a:t>
              </a:r>
              <a:br>
                <a:rPr lang="en-US" altLang="zh-CN" sz="1200">
                  <a:solidFill>
                    <a:srgbClr val="FF0000"/>
                  </a:solidFill>
                </a:rPr>
              </a:br>
              <a:r>
                <a:rPr lang="en-US" altLang="zh-CN" sz="1200">
                  <a:solidFill>
                    <a:srgbClr val="FF0000"/>
                  </a:solidFill>
                </a:rPr>
                <a:t>EMS/CT1</a:t>
              </a:r>
              <a:endParaRPr lang="zh-CN" altLang="en-US" sz="1200">
                <a:solidFill>
                  <a:srgbClr val="FF0000"/>
                </a:solidFill>
              </a:endParaRPr>
            </a:p>
          </p:txBody>
        </p:sp>
        <p:sp>
          <p:nvSpPr>
            <p:cNvPr id="35" name="矩形 34"/>
            <p:cNvSpPr/>
            <p:nvPr/>
          </p:nvSpPr>
          <p:spPr>
            <a:xfrm>
              <a:off x="5061" y="784"/>
              <a:ext cx="3145" cy="958"/>
            </a:xfrm>
            <a:prstGeom prst="rect">
              <a:avLst/>
            </a:prstGeom>
            <a:ln w="38100">
              <a:solidFill>
                <a:schemeClr val="accent1"/>
              </a:solidFill>
            </a:ln>
          </p:spPr>
          <p:style>
            <a:lnRef idx="2">
              <a:schemeClr val="accent1"/>
            </a:lnRef>
            <a:fillRef idx="0">
              <a:srgbClr val="FFFFFF"/>
            </a:fillRef>
            <a:effectRef idx="0">
              <a:srgbClr val="FFFFFF"/>
            </a:effectRef>
            <a:fontRef idx="minor">
              <a:schemeClr val="tx1"/>
            </a:fontRef>
          </p:style>
          <p:txBody>
            <a:bodyPr rtlCol="0" anchor="t" anchorCtr="0"/>
            <a:p>
              <a:pPr algn="ctr">
                <a:lnSpc>
                  <a:spcPct val="70000"/>
                </a:lnSpc>
              </a:pPr>
              <a:r>
                <a:rPr lang="en-US" altLang="zh-CN" sz="900">
                  <a:sym typeface="+mn-ea"/>
                </a:rPr>
                <a:t>EMS </a:t>
              </a:r>
              <a:endParaRPr lang="en-US" altLang="zh-CN" sz="900">
                <a:sym typeface="+mn-ea"/>
              </a:endParaRPr>
            </a:p>
            <a:p>
              <a:pPr algn="ctr">
                <a:lnSpc>
                  <a:spcPct val="70000"/>
                </a:lnSpc>
              </a:pPr>
              <a:endParaRPr lang="en-US" altLang="zh-CN" sz="900">
                <a:sym typeface="+mn-ea"/>
              </a:endParaRPr>
            </a:p>
            <a:p>
              <a:pPr algn="r">
                <a:lnSpc>
                  <a:spcPct val="70000"/>
                </a:lnSpc>
              </a:pPr>
              <a:r>
                <a:rPr lang="en-US" altLang="zh-CN" sz="900"/>
                <a:t>GridSplitCT (CT3/4)</a:t>
              </a:r>
              <a:endParaRPr lang="en-US" altLang="zh-CN" sz="900"/>
            </a:p>
            <a:p>
              <a:pPr algn="ctr">
                <a:lnSpc>
                  <a:spcPct val="70000"/>
                </a:lnSpc>
              </a:pPr>
              <a:endParaRPr lang="en-US" altLang="zh-CN" sz="900"/>
            </a:p>
            <a:p>
              <a:pPr algn="r"/>
              <a:r>
                <a:rPr lang="en-US" altLang="zh-CN" sz="900"/>
                <a:t>InternalCT          NEM CT (CT1)</a:t>
              </a:r>
              <a:endParaRPr lang="zh-CN" altLang="en-US" sz="900"/>
            </a:p>
          </p:txBody>
        </p:sp>
        <p:sp>
          <p:nvSpPr>
            <p:cNvPr id="32" name="矩形 31"/>
            <p:cNvSpPr/>
            <p:nvPr/>
          </p:nvSpPr>
          <p:spPr>
            <a:xfrm>
              <a:off x="14961" y="1447"/>
              <a:ext cx="1440" cy="859"/>
            </a:xfrm>
            <a:prstGeom prst="rect">
              <a:avLst/>
            </a:prstGeom>
            <a:solidFill>
              <a:schemeClr val="bg2">
                <a:lumMod val="75000"/>
              </a:schemeClr>
            </a:solidFill>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34" name="文本框 33"/>
            <p:cNvSpPr txBox="1"/>
            <p:nvPr/>
          </p:nvSpPr>
          <p:spPr>
            <a:xfrm>
              <a:off x="12749" y="5182"/>
              <a:ext cx="1676" cy="483"/>
            </a:xfrm>
            <a:prstGeom prst="rect">
              <a:avLst/>
            </a:prstGeom>
            <a:noFill/>
          </p:spPr>
          <p:txBody>
            <a:bodyPr wrap="square" rtlCol="0">
              <a:spAutoFit/>
            </a:bodyPr>
            <a:p>
              <a:r>
                <a:rPr lang="en-US" altLang="zh-CN" sz="1400">
                  <a:sym typeface="+mn-ea"/>
                </a:rPr>
                <a:t>Sub</a:t>
              </a:r>
              <a:r>
                <a:rPr lang="en-US" altLang="zh-CN" sz="1400"/>
                <a:t> Panel</a:t>
              </a:r>
              <a:endParaRPr lang="en-US" altLang="zh-CN" sz="1400"/>
            </a:p>
          </p:txBody>
        </p:sp>
        <p:cxnSp>
          <p:nvCxnSpPr>
            <p:cNvPr id="39" name="直接连接符 38"/>
            <p:cNvCxnSpPr/>
            <p:nvPr/>
          </p:nvCxnSpPr>
          <p:spPr>
            <a:xfrm flipH="1">
              <a:off x="13495" y="2133"/>
              <a:ext cx="1511" cy="7"/>
            </a:xfrm>
            <a:prstGeom prst="line">
              <a:avLst/>
            </a:prstGeom>
            <a:ln w="12700" cmpd="sng">
              <a:solidFill>
                <a:schemeClr val="tx1"/>
              </a:solidFill>
            </a:ln>
          </p:spPr>
          <p:style>
            <a:lnRef idx="2">
              <a:schemeClr val="accent1"/>
            </a:lnRef>
            <a:fillRef idx="0">
              <a:srgbClr val="FFFFFF"/>
            </a:fillRef>
            <a:effectRef idx="0">
              <a:srgbClr val="FFFFFF"/>
            </a:effectRef>
            <a:fontRef idx="minor">
              <a:schemeClr val="tx1"/>
            </a:fontRef>
          </p:style>
        </p:cxnSp>
        <p:cxnSp>
          <p:nvCxnSpPr>
            <p:cNvPr id="52" name="直接连接符 51"/>
            <p:cNvCxnSpPr/>
            <p:nvPr/>
          </p:nvCxnSpPr>
          <p:spPr>
            <a:xfrm flipH="1" flipV="1">
              <a:off x="13486" y="2133"/>
              <a:ext cx="33" cy="1723"/>
            </a:xfrm>
            <a:prstGeom prst="line">
              <a:avLst/>
            </a:prstGeom>
            <a:ln w="12700" cmpd="sng">
              <a:solidFill>
                <a:schemeClr val="tx1"/>
              </a:solidFill>
            </a:ln>
          </p:spPr>
          <p:style>
            <a:lnRef idx="2">
              <a:schemeClr val="accent1"/>
            </a:lnRef>
            <a:fillRef idx="0">
              <a:srgbClr val="FFFFFF"/>
            </a:fillRef>
            <a:effectRef idx="0">
              <a:srgbClr val="FFFFFF"/>
            </a:effectRef>
            <a:fontRef idx="minor">
              <a:schemeClr val="tx1"/>
            </a:fontRef>
          </p:style>
        </p:cxnSp>
        <p:sp>
          <p:nvSpPr>
            <p:cNvPr id="53" name="文本框 52"/>
            <p:cNvSpPr txBox="1"/>
            <p:nvPr/>
          </p:nvSpPr>
          <p:spPr>
            <a:xfrm>
              <a:off x="13696" y="2476"/>
              <a:ext cx="2437" cy="725"/>
            </a:xfrm>
            <a:prstGeom prst="rect">
              <a:avLst/>
            </a:prstGeom>
            <a:noFill/>
          </p:spPr>
          <p:txBody>
            <a:bodyPr wrap="square" rtlCol="0">
              <a:spAutoFit/>
            </a:bodyPr>
            <a:p>
              <a:r>
                <a:rPr lang="en-US" altLang="zh-CN" sz="1200">
                  <a:solidFill>
                    <a:srgbClr val="FF0000"/>
                  </a:solidFill>
                </a:rPr>
                <a:t>GridSplitCT @L1L2 EMS </a:t>
              </a:r>
              <a:r>
                <a:rPr lang="en-US" altLang="zh-CN" sz="1200">
                  <a:solidFill>
                    <a:srgbClr val="FF0000"/>
                  </a:solidFill>
                  <a:sym typeface="+mn-ea"/>
                </a:rPr>
                <a:t>CT3/CT4</a:t>
              </a:r>
              <a:endParaRPr lang="en-US" altLang="zh-CN" sz="1200">
                <a:solidFill>
                  <a:srgbClr val="FF0000"/>
                </a:solidFill>
                <a:sym typeface="+mn-ea"/>
              </a:endParaRPr>
            </a:p>
          </p:txBody>
        </p:sp>
        <p:sp>
          <p:nvSpPr>
            <p:cNvPr id="51" name="矩形 50"/>
            <p:cNvSpPr/>
            <p:nvPr/>
          </p:nvSpPr>
          <p:spPr>
            <a:xfrm>
              <a:off x="5836" y="5810"/>
              <a:ext cx="1381" cy="896"/>
            </a:xfrm>
            <a:prstGeom prst="rect">
              <a:avLst/>
            </a:prstGeom>
            <a:solidFill>
              <a:schemeClr val="bg2">
                <a:lumMod val="75000"/>
              </a:schemeClr>
            </a:solidFill>
          </p:spPr>
          <p:style>
            <a:lnRef idx="2">
              <a:schemeClr val="accent1"/>
            </a:lnRef>
            <a:fillRef idx="0">
              <a:srgbClr val="FFFFFF"/>
            </a:fillRef>
            <a:effectRef idx="0">
              <a:srgbClr val="FFFFFF"/>
            </a:effectRef>
            <a:fontRef idx="minor">
              <a:schemeClr val="tx1"/>
            </a:fontRef>
          </p:style>
          <p:txBody>
            <a:bodyPr rtlCol="0" anchor="t" anchorCtr="0"/>
            <a:p>
              <a:pPr algn="ctr"/>
              <a:r>
                <a:rPr lang="en-US" altLang="zh-CN" sz="900">
                  <a:sym typeface="+mn-ea"/>
                </a:rPr>
                <a:t>Non Backup</a:t>
              </a:r>
              <a:br>
                <a:rPr lang="en-US" altLang="zh-CN" sz="900">
                  <a:sym typeface="+mn-ea"/>
                </a:rPr>
              </a:br>
              <a:r>
                <a:rPr lang="en-US" altLang="zh-CN" sz="900">
                  <a:sym typeface="+mn-ea"/>
                </a:rPr>
                <a:t>Load Side</a:t>
              </a:r>
              <a:endParaRPr lang="en-US" altLang="zh-CN" sz="900"/>
            </a:p>
            <a:p>
              <a:pPr algn="ctr"/>
              <a:r>
                <a:rPr lang="en-US" altLang="zh-CN" sz="900">
                  <a:sym typeface="+mn-ea"/>
                </a:rPr>
                <a:t>Panel</a:t>
              </a:r>
              <a:endParaRPr lang="en-US" altLang="zh-CN" sz="900"/>
            </a:p>
            <a:p>
              <a:pPr algn="ctr"/>
              <a:endParaRPr lang="en-US" altLang="zh-CN" sz="900"/>
            </a:p>
          </p:txBody>
        </p:sp>
        <p:sp>
          <p:nvSpPr>
            <p:cNvPr id="56" name="文本框 55"/>
            <p:cNvSpPr txBox="1"/>
            <p:nvPr/>
          </p:nvSpPr>
          <p:spPr>
            <a:xfrm>
              <a:off x="6997" y="4529"/>
              <a:ext cx="1641" cy="434"/>
            </a:xfrm>
            <a:prstGeom prst="rect">
              <a:avLst/>
            </a:prstGeom>
            <a:noFill/>
          </p:spPr>
          <p:txBody>
            <a:bodyPr wrap="square" rtlCol="0">
              <a:spAutoFit/>
            </a:bodyPr>
            <a:p>
              <a:r>
                <a:rPr lang="en-US" sz="1200" b="1">
                  <a:solidFill>
                    <a:schemeClr val="accent1"/>
                  </a:solidFill>
                </a:rPr>
                <a:t>Internal CT</a:t>
              </a:r>
              <a:r>
                <a:rPr lang="en-US" altLang="zh-CN" sz="1200" b="1">
                  <a:solidFill>
                    <a:schemeClr val="accent1"/>
                  </a:solidFill>
                </a:rPr>
                <a:t> </a:t>
              </a:r>
              <a:endParaRPr lang="en-US" altLang="zh-CN" sz="1200" b="1">
                <a:solidFill>
                  <a:schemeClr val="accent1"/>
                </a:solidFill>
              </a:endParaRPr>
            </a:p>
          </p:txBody>
        </p:sp>
        <p:sp>
          <p:nvSpPr>
            <p:cNvPr id="38" name="文本框 37"/>
            <p:cNvSpPr txBox="1"/>
            <p:nvPr/>
          </p:nvSpPr>
          <p:spPr>
            <a:xfrm>
              <a:off x="14961" y="1862"/>
              <a:ext cx="1626" cy="434"/>
            </a:xfrm>
            <a:prstGeom prst="rect">
              <a:avLst/>
            </a:prstGeom>
            <a:noFill/>
          </p:spPr>
          <p:txBody>
            <a:bodyPr wrap="square" rtlCol="0">
              <a:spAutoFit/>
            </a:bodyPr>
            <a:p>
              <a:r>
                <a:rPr lang="en-US" altLang="zh-CN" sz="1200"/>
                <a:t>Main Panel</a:t>
              </a:r>
              <a:endParaRPr lang="en-US" altLang="zh-CN" sz="1200"/>
            </a:p>
          </p:txBody>
        </p:sp>
        <p:sp>
          <p:nvSpPr>
            <p:cNvPr id="57" name="椭圆 56"/>
            <p:cNvSpPr/>
            <p:nvPr/>
          </p:nvSpPr>
          <p:spPr>
            <a:xfrm>
              <a:off x="7509" y="4335"/>
              <a:ext cx="374" cy="175"/>
            </a:xfrm>
            <a:prstGeom prst="ellipse">
              <a:avLst/>
            </a:prstGeom>
            <a:noFill/>
            <a:ln w="31750">
              <a:solidFill>
                <a:srgbClr val="E9A039"/>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58" name="肘形连接符 57"/>
            <p:cNvCxnSpPr>
              <a:stCxn id="57" idx="0"/>
            </p:cNvCxnSpPr>
            <p:nvPr/>
          </p:nvCxnSpPr>
          <p:spPr>
            <a:xfrm rot="16200000" flipV="1">
              <a:off x="5527" y="2167"/>
              <a:ext cx="2575" cy="1761"/>
            </a:xfrm>
            <a:prstGeom prst="bentConnector3">
              <a:avLst>
                <a:gd name="adj1" fmla="val 79495"/>
              </a:avLst>
            </a:prstGeom>
            <a:ln w="28575" cmpd="sng">
              <a:solidFill>
                <a:srgbClr val="E9A039"/>
              </a:solidFill>
              <a:prstDash val="sysDot"/>
            </a:ln>
          </p:spPr>
          <p:style>
            <a:lnRef idx="2">
              <a:schemeClr val="accent1"/>
            </a:lnRef>
            <a:fillRef idx="0">
              <a:srgbClr val="FFFFFF"/>
            </a:fillRef>
            <a:effectRef idx="0">
              <a:srgbClr val="FFFFFF"/>
            </a:effectRef>
            <a:fontRef idx="minor">
              <a:schemeClr val="tx1"/>
            </a:fontRef>
          </p:style>
        </p:cxnSp>
        <p:cxnSp>
          <p:nvCxnSpPr>
            <p:cNvPr id="63" name="肘形连接符 62"/>
            <p:cNvCxnSpPr>
              <a:stCxn id="27" idx="0"/>
            </p:cNvCxnSpPr>
            <p:nvPr/>
          </p:nvCxnSpPr>
          <p:spPr>
            <a:xfrm rot="16200000" flipV="1">
              <a:off x="8013" y="1724"/>
              <a:ext cx="3356" cy="3025"/>
            </a:xfrm>
            <a:prstGeom prst="bentConnector3">
              <a:avLst>
                <a:gd name="adj1" fmla="val 98823"/>
              </a:avLst>
            </a:prstGeom>
            <a:ln>
              <a:solidFill>
                <a:srgbClr val="FF0000"/>
              </a:solidFill>
              <a:prstDash val="sysDash"/>
            </a:ln>
          </p:spPr>
          <p:style>
            <a:lnRef idx="2">
              <a:schemeClr val="accent1"/>
            </a:lnRef>
            <a:fillRef idx="0">
              <a:srgbClr val="FFFFFF"/>
            </a:fillRef>
            <a:effectRef idx="0">
              <a:srgbClr val="FFFFFF"/>
            </a:effectRef>
            <a:fontRef idx="minor">
              <a:schemeClr val="tx1"/>
            </a:fontRef>
          </p:style>
        </p:cxnSp>
        <p:cxnSp>
          <p:nvCxnSpPr>
            <p:cNvPr id="65" name="肘形连接符 64"/>
            <p:cNvCxnSpPr>
              <a:stCxn id="26" idx="2"/>
            </p:cNvCxnSpPr>
            <p:nvPr/>
          </p:nvCxnSpPr>
          <p:spPr>
            <a:xfrm rot="10800000">
              <a:off x="8205" y="1185"/>
              <a:ext cx="5126" cy="1516"/>
            </a:xfrm>
            <a:prstGeom prst="bentConnector3">
              <a:avLst>
                <a:gd name="adj1" fmla="val 34120"/>
              </a:avLst>
            </a:prstGeom>
            <a:ln>
              <a:solidFill>
                <a:srgbClr val="FF0000"/>
              </a:solidFill>
              <a:prstDash val="sysDash"/>
            </a:ln>
          </p:spPr>
          <p:style>
            <a:lnRef idx="2">
              <a:schemeClr val="accent1"/>
            </a:lnRef>
            <a:fillRef idx="0">
              <a:srgbClr val="FFFFFF"/>
            </a:fillRef>
            <a:effectRef idx="0">
              <a:srgbClr val="FFFFFF"/>
            </a:effectRef>
            <a:fontRef idx="minor">
              <a:schemeClr val="tx1"/>
            </a:fontRef>
          </p:style>
        </p:cxnSp>
        <p:sp>
          <p:nvSpPr>
            <p:cNvPr id="67" name="椭圆 66"/>
            <p:cNvSpPr/>
            <p:nvPr/>
          </p:nvSpPr>
          <p:spPr>
            <a:xfrm>
              <a:off x="7644" y="4340"/>
              <a:ext cx="374" cy="175"/>
            </a:xfrm>
            <a:prstGeom prst="ellipse">
              <a:avLst/>
            </a:prstGeom>
            <a:noFill/>
            <a:ln w="31750">
              <a:solidFill>
                <a:srgbClr val="E9A039"/>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0" name="文本框 49"/>
          <p:cNvSpPr txBox="1"/>
          <p:nvPr/>
        </p:nvSpPr>
        <p:spPr>
          <a:xfrm>
            <a:off x="7601585" y="5434965"/>
            <a:ext cx="3886835" cy="751840"/>
          </a:xfrm>
          <a:prstGeom prst="rect">
            <a:avLst/>
          </a:prstGeom>
          <a:noFill/>
        </p:spPr>
        <p:txBody>
          <a:bodyPr wrap="square" lIns="91440" tIns="91440" rIns="91440" bIns="91440" rtlCol="0" anchor="t" anchorCtr="0">
            <a:spAutoFit/>
          </a:bodyPr>
          <a:p>
            <a:pPr indent="0" algn="l">
              <a:spcAft>
                <a:spcPts val="600"/>
              </a:spcAft>
              <a:buFont typeface="+mj-lt"/>
              <a:buNone/>
            </a:pPr>
            <a:r>
              <a:rPr lang="en-US" altLang="zh-CN" sz="1600" dirty="0">
                <a:latin typeface="Arial" panose="020B0604020202020204" pitchFamily="34" charset="0"/>
                <a:cs typeface="Arial" panose="020B0604020202020204" pitchFamily="34" charset="0"/>
                <a:sym typeface="+mn-ea"/>
              </a:rPr>
              <a:t>P</a:t>
            </a:r>
            <a:r>
              <a:rPr lang="en-US" altLang="zh-CN" sz="1600" baseline="-25000" dirty="0">
                <a:latin typeface="Arial" panose="020B0604020202020204" pitchFamily="34" charset="0"/>
                <a:cs typeface="Arial" panose="020B0604020202020204" pitchFamily="34" charset="0"/>
                <a:sym typeface="+mn-ea"/>
              </a:rPr>
              <a:t>grid </a:t>
            </a:r>
            <a:r>
              <a:rPr lang="en-US" altLang="zh-CN" sz="1600" dirty="0">
                <a:latin typeface="Arial" panose="020B0604020202020204" pitchFamily="34" charset="0"/>
                <a:cs typeface="Arial" panose="020B0604020202020204" pitchFamily="34" charset="0"/>
                <a:sym typeface="+mn-ea"/>
              </a:rPr>
              <a:t> read from (CT3/CT4 + InternalCT)</a:t>
            </a:r>
            <a:endParaRPr lang="en-US" altLang="zh-CN" sz="1600" dirty="0">
              <a:latin typeface="Arial" panose="020B0604020202020204" pitchFamily="34" charset="0"/>
              <a:cs typeface="Arial" panose="020B0604020202020204" pitchFamily="34" charset="0"/>
              <a:sym typeface="+mn-ea"/>
            </a:endParaRPr>
          </a:p>
          <a:p>
            <a:pPr indent="0" algn="l">
              <a:spcAft>
                <a:spcPts val="600"/>
              </a:spcAft>
              <a:buFont typeface="+mj-lt"/>
              <a:buNone/>
            </a:pPr>
            <a:r>
              <a:rPr lang="en-US" altLang="zh-CN" sz="1600" dirty="0">
                <a:latin typeface="Arial" panose="020B0604020202020204" pitchFamily="34" charset="0"/>
                <a:cs typeface="Arial" panose="020B0604020202020204" pitchFamily="34" charset="0"/>
                <a:sym typeface="+mn-ea"/>
              </a:rPr>
              <a:t>P</a:t>
            </a:r>
            <a:r>
              <a:rPr lang="en-US" altLang="zh-CN" sz="1600" baseline="-25000" dirty="0">
                <a:latin typeface="Arial" panose="020B0604020202020204" pitchFamily="34" charset="0"/>
                <a:cs typeface="Arial" panose="020B0604020202020204" pitchFamily="34" charset="0"/>
                <a:sym typeface="+mn-ea"/>
              </a:rPr>
              <a:t>pv</a:t>
            </a:r>
            <a:r>
              <a:rPr lang="en-US" altLang="zh-CN" sz="1600" dirty="0">
                <a:latin typeface="Arial" panose="020B0604020202020204" pitchFamily="34" charset="0"/>
                <a:cs typeface="Arial" panose="020B0604020202020204" pitchFamily="34" charset="0"/>
                <a:sym typeface="+mn-ea"/>
              </a:rPr>
              <a:t> read from (aGatePV + NEM CT)</a:t>
            </a:r>
            <a:endParaRPr lang="en-US" altLang="zh-CN" sz="1600" dirty="0" smtClean="0">
              <a:solidFill>
                <a:schemeClr val="tx1"/>
              </a:solidFill>
              <a:latin typeface="Arial" panose="020B0604020202020204" pitchFamily="34" charset="0"/>
              <a:ea typeface="微软雅黑" panose="020B0503020204020204" pitchFamily="34" charset="-122"/>
              <a:cs typeface="Arial" panose="020B0604020202020204" pitchFamily="34" charset="0"/>
              <a:sym typeface="+mn-ea"/>
            </a:endParaRPr>
          </a:p>
        </p:txBody>
      </p:sp>
      <p:cxnSp>
        <p:nvCxnSpPr>
          <p:cNvPr id="2" name="肘形连接符 1"/>
          <p:cNvCxnSpPr/>
          <p:nvPr/>
        </p:nvCxnSpPr>
        <p:spPr>
          <a:xfrm flipV="1">
            <a:off x="2938145" y="2141855"/>
            <a:ext cx="5189855" cy="1610360"/>
          </a:xfrm>
          <a:prstGeom prst="bentConnector3">
            <a:avLst>
              <a:gd name="adj1" fmla="val 50006"/>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0DD8F6D-F688-4A19-B20B-D47EF47C4780}" type="slidenum">
              <a:rPr lang="zh-CN" altLang="en-US" smtClean="0"/>
            </a:fld>
            <a:endParaRPr lang="zh-CN" altLang="en-US" dirty="0"/>
          </a:p>
        </p:txBody>
      </p:sp>
      <p:sp>
        <p:nvSpPr>
          <p:cNvPr id="7" name="Title 2"/>
          <p:cNvSpPr>
            <a:spLocks noGrp="1"/>
          </p:cNvSpPr>
          <p:nvPr>
            <p:ph type="title"/>
          </p:nvPr>
        </p:nvSpPr>
        <p:spPr>
          <a:xfrm>
            <a:off x="293" y="156059"/>
            <a:ext cx="11338560" cy="925159"/>
          </a:xfrm>
        </p:spPr>
        <p:txBody>
          <a:bodyPr>
            <a:normAutofit/>
          </a:bodyPr>
          <a:lstStyle/>
          <a:p>
            <a:r>
              <a:rPr lang="en-US" altLang="zh-CN" sz="2800" dirty="0">
                <a:latin typeface="Arial" panose="020B0604020202020204" pitchFamily="34" charset="0"/>
                <a:cs typeface="Arial" panose="020B0604020202020204" pitchFamily="34" charset="0"/>
                <a:sym typeface="+mn-ea"/>
              </a:rPr>
              <a:t>aGate 1.3 sulotion:External CT on</a:t>
            </a:r>
            <a:r>
              <a:rPr lang="en-US" altLang="zh-CN" sz="2800" dirty="0">
                <a:latin typeface="Arial" panose="020B0604020202020204" pitchFamily="34" charset="0"/>
                <a:cs typeface="Arial" panose="020B0604020202020204" pitchFamily="34" charset="0"/>
                <a:sym typeface="+mn-ea"/>
              </a:rPr>
              <a:t> Non Backup LoadSide</a:t>
            </a:r>
            <a:endParaRPr lang="zh-CN" altLang="en-US" sz="2800" b="0" dirty="0"/>
          </a:p>
        </p:txBody>
      </p:sp>
      <p:sp>
        <p:nvSpPr>
          <p:cNvPr id="9" name="文本框 8"/>
          <p:cNvSpPr txBox="1"/>
          <p:nvPr/>
        </p:nvSpPr>
        <p:spPr>
          <a:xfrm>
            <a:off x="975995" y="1350645"/>
            <a:ext cx="6896735" cy="2846070"/>
          </a:xfrm>
          <a:prstGeom prst="rect">
            <a:avLst/>
          </a:prstGeom>
          <a:noFill/>
        </p:spPr>
        <p:txBody>
          <a:bodyPr wrap="square">
            <a:spAutoFit/>
          </a:bodyPr>
          <a:lstStyle/>
          <a:p>
            <a:pPr indent="0" algn="l">
              <a:spcAft>
                <a:spcPts val="600"/>
              </a:spcAft>
              <a:buClrTx/>
              <a:buSzTx/>
              <a:buFont typeface="+mj-lt"/>
              <a:buNone/>
            </a:pPr>
            <a:r>
              <a:rPr lang="en-US" altLang="zh-CN" dirty="0" err="1" smtClean="0">
                <a:latin typeface="微软雅黑" panose="020B0503020204020204" pitchFamily="34" charset="-122"/>
                <a:ea typeface="微软雅黑" panose="020B0503020204020204" pitchFamily="34" charset="-122"/>
                <a:sym typeface="+mn-ea"/>
              </a:rPr>
              <a:t>App (Installer Account)</a:t>
            </a:r>
            <a:endParaRPr lang="en-US" altLang="zh-CN" dirty="0" err="1" smtClean="0">
              <a:solidFill>
                <a:schemeClr val="tx1"/>
              </a:solidFill>
              <a:latin typeface="微软雅黑" panose="020B0503020204020204" pitchFamily="34" charset="-122"/>
              <a:ea typeface="微软雅黑" panose="020B0503020204020204" pitchFamily="34" charset="-122"/>
            </a:endParaRPr>
          </a:p>
          <a:p>
            <a:pPr indent="0" algn="l">
              <a:spcAft>
                <a:spcPts val="600"/>
              </a:spcAft>
              <a:buClrTx/>
              <a:buSzTx/>
              <a:buFont typeface="+mj-lt"/>
              <a:buNone/>
            </a:pPr>
            <a:endParaRPr lang="en-US" altLang="zh-CN" b="1" dirty="0">
              <a:latin typeface="Arial" panose="020B0604020202020204" pitchFamily="34" charset="0"/>
              <a:cs typeface="Arial" panose="020B0604020202020204" pitchFamily="34" charset="0"/>
              <a:sym typeface="+mn-ea"/>
            </a:endParaRPr>
          </a:p>
          <a:p>
            <a:pPr marL="342900" indent="-342900" algn="l">
              <a:spcAft>
                <a:spcPts val="600"/>
              </a:spcAft>
              <a:buClrTx/>
              <a:buSzTx/>
              <a:buFont typeface="+mj-lt"/>
              <a:buAutoNum type="arabicPeriod"/>
            </a:pPr>
            <a:r>
              <a:rPr lang="en-US" altLang="zh-CN" b="1" dirty="0">
                <a:latin typeface="Arial" panose="020B0604020202020204" pitchFamily="34" charset="0"/>
                <a:cs typeface="Arial" panose="020B0604020202020204" pitchFamily="34" charset="0"/>
                <a:sym typeface="+mn-ea"/>
              </a:rPr>
              <a:t>System Parameters -&gt; Solar Setting:</a:t>
            </a:r>
            <a:endParaRPr lang="en-US" altLang="zh-CN" sz="1800" b="1" dirty="0">
              <a:latin typeface="Arial" panose="020B0604020202020204" pitchFamily="34" charset="0"/>
              <a:cs typeface="Arial" panose="020B0604020202020204" pitchFamily="34" charset="0"/>
            </a:endParaRPr>
          </a:p>
          <a:p>
            <a:pPr marL="342900" indent="-342900" algn="l">
              <a:spcAft>
                <a:spcPts val="600"/>
              </a:spcAft>
              <a:buFont typeface="+mj-lt"/>
              <a:buAutoNum type="arabicPeriod"/>
            </a:pPr>
            <a:r>
              <a:rPr lang="en-US" altLang="zh-CN" b="1" dirty="0">
                <a:latin typeface="Arial" panose="020B0604020202020204" pitchFamily="34" charset="0"/>
                <a:cs typeface="Arial" panose="020B0604020202020204" pitchFamily="34" charset="0"/>
              </a:rPr>
              <a:t>Secondary Solar Meter (CT) -&gt; </a:t>
            </a:r>
            <a:r>
              <a:rPr lang="en-US" altLang="zh-CN" b="1" dirty="0">
                <a:solidFill>
                  <a:srgbClr val="FF0000"/>
                </a:solidFill>
                <a:latin typeface="Arial" panose="020B0604020202020204" pitchFamily="34" charset="0"/>
                <a:cs typeface="Arial" panose="020B0604020202020204" pitchFamily="34" charset="0"/>
              </a:rPr>
              <a:t>Enable</a:t>
            </a:r>
            <a:endParaRPr lang="en-US" altLang="zh-CN" b="1" dirty="0">
              <a:solidFill>
                <a:srgbClr val="FF0000"/>
              </a:solidFill>
              <a:latin typeface="Arial" panose="020B0604020202020204" pitchFamily="34" charset="0"/>
              <a:cs typeface="Arial" panose="020B0604020202020204" pitchFamily="34" charset="0"/>
            </a:endParaRPr>
          </a:p>
          <a:p>
            <a:pPr marL="342900" indent="-342900" algn="l">
              <a:spcAft>
                <a:spcPts val="600"/>
              </a:spcAft>
              <a:buFont typeface="+mj-lt"/>
              <a:buAutoNum type="arabicPeriod"/>
            </a:pPr>
            <a:r>
              <a:rPr lang="en-US" altLang="zh-CN" b="1" dirty="0">
                <a:latin typeface="Arial" panose="020B0604020202020204" pitchFamily="34" charset="0"/>
                <a:cs typeface="Arial" panose="020B0604020202020204" pitchFamily="34" charset="0"/>
              </a:rPr>
              <a:t>Secondary Solar Rated Power (kW) -&gt; </a:t>
            </a:r>
            <a:r>
              <a:rPr lang="en-US" altLang="zh-CN" b="1" dirty="0">
                <a:solidFill>
                  <a:srgbClr val="FF0000"/>
                </a:solidFill>
                <a:latin typeface="Arial" panose="020B0604020202020204" pitchFamily="34" charset="0"/>
                <a:cs typeface="Arial" panose="020B0604020202020204" pitchFamily="34" charset="0"/>
              </a:rPr>
              <a:t>x.x Kw</a:t>
            </a:r>
            <a:endParaRPr lang="en-US" altLang="zh-CN" b="1" dirty="0">
              <a:solidFill>
                <a:srgbClr val="FF0000"/>
              </a:solidFill>
              <a:latin typeface="Arial" panose="020B0604020202020204" pitchFamily="34" charset="0"/>
              <a:cs typeface="Arial" panose="020B0604020202020204" pitchFamily="34" charset="0"/>
            </a:endParaRPr>
          </a:p>
          <a:p>
            <a:pPr marL="342900" indent="-342900" algn="l">
              <a:spcAft>
                <a:spcPts val="600"/>
              </a:spcAft>
              <a:buFont typeface="+mj-lt"/>
              <a:buAutoNum type="arabicPeriod"/>
            </a:pPr>
            <a:endParaRPr lang="en-US" altLang="zh-CN" sz="1800" b="1" dirty="0">
              <a:solidFill>
                <a:schemeClr val="tx1"/>
              </a:solidFill>
              <a:latin typeface="Arial" panose="020B0604020202020204" pitchFamily="34" charset="0"/>
              <a:cs typeface="Arial" panose="020B0604020202020204" pitchFamily="34" charset="0"/>
            </a:endParaRPr>
          </a:p>
          <a:p>
            <a:pPr marL="342900" indent="-342900" algn="l">
              <a:spcAft>
                <a:spcPts val="600"/>
              </a:spcAft>
              <a:buFont typeface="+mj-lt"/>
              <a:buAutoNum type="arabicPeriod"/>
            </a:pPr>
            <a:r>
              <a:rPr lang="en-US" altLang="zh-CN" sz="1800" b="1" dirty="0">
                <a:solidFill>
                  <a:schemeClr val="tx1"/>
                </a:solidFill>
                <a:latin typeface="Arial" panose="020B0604020202020204" pitchFamily="34" charset="0"/>
                <a:cs typeface="Arial" panose="020B0604020202020204" pitchFamily="34" charset="0"/>
              </a:rPr>
              <a:t>Is utility grid splitCT installed? -&gt; </a:t>
            </a:r>
            <a:r>
              <a:rPr lang="en-US" altLang="zh-CN" sz="1800" b="1" dirty="0">
                <a:solidFill>
                  <a:srgbClr val="FF0000"/>
                </a:solidFill>
                <a:latin typeface="Arial" panose="020B0604020202020204" pitchFamily="34" charset="0"/>
                <a:cs typeface="Arial" panose="020B0604020202020204" pitchFamily="34" charset="0"/>
              </a:rPr>
              <a:t>Enable</a:t>
            </a:r>
            <a:endParaRPr lang="en-US" altLang="zh-CN" sz="1800" b="1" dirty="0">
              <a:solidFill>
                <a:schemeClr val="tx1"/>
              </a:solidFill>
              <a:latin typeface="Arial" panose="020B0604020202020204" pitchFamily="34" charset="0"/>
              <a:cs typeface="Arial" panose="020B0604020202020204" pitchFamily="34" charset="0"/>
            </a:endParaRPr>
          </a:p>
          <a:p>
            <a:pPr marL="342900" indent="-342900" algn="l">
              <a:spcAft>
                <a:spcPts val="600"/>
              </a:spcAft>
              <a:buFont typeface="+mj-lt"/>
              <a:buAutoNum type="arabicPeriod"/>
            </a:pPr>
            <a:r>
              <a:rPr lang="en-US" altLang="zh-CN" sz="1800" b="1" dirty="0">
                <a:solidFill>
                  <a:schemeClr val="tx1"/>
                </a:solidFill>
                <a:latin typeface="Arial" panose="020B0604020202020204" pitchFamily="34" charset="0"/>
                <a:cs typeface="Arial" panose="020B0604020202020204" pitchFamily="34" charset="0"/>
              </a:rPr>
              <a:t>Accessories for utility grid -&gt; </a:t>
            </a:r>
            <a:r>
              <a:rPr lang="en-US" altLang="zh-CN" sz="1800" b="1" dirty="0">
                <a:solidFill>
                  <a:srgbClr val="FF0000"/>
                </a:solidFill>
                <a:latin typeface="Arial" panose="020B0604020202020204" pitchFamily="34" charset="0"/>
                <a:cs typeface="Arial" panose="020B0604020202020204" pitchFamily="34" charset="0"/>
              </a:rPr>
              <a:t>Secondary Solar Meter</a:t>
            </a:r>
            <a:endParaRPr lang="en-US" altLang="zh-CN" sz="1800" b="1" dirty="0">
              <a:solidFill>
                <a:srgbClr val="FF0000"/>
              </a:solidFill>
              <a:latin typeface="Arial" panose="020B0604020202020204" pitchFamily="34" charset="0"/>
              <a:cs typeface="Arial" panose="020B0604020202020204" pitchFamily="34" charset="0"/>
            </a:endParaRPr>
          </a:p>
        </p:txBody>
      </p:sp>
      <p:grpSp>
        <p:nvGrpSpPr>
          <p:cNvPr id="6" name="组合 5"/>
          <p:cNvGrpSpPr/>
          <p:nvPr/>
        </p:nvGrpSpPr>
        <p:grpSpPr>
          <a:xfrm>
            <a:off x="9811385" y="99"/>
            <a:ext cx="2396709" cy="6771258"/>
            <a:chOff x="15300" y="231"/>
            <a:chExt cx="3952" cy="12245"/>
          </a:xfrm>
        </p:grpSpPr>
        <p:pic>
          <p:nvPicPr>
            <p:cNvPr id="5" name="图片 4"/>
            <p:cNvPicPr>
              <a:picLocks noChangeAspect="1"/>
            </p:cNvPicPr>
            <p:nvPr/>
          </p:nvPicPr>
          <p:blipFill>
            <a:blip r:embed="rId1"/>
            <a:srcRect l="-924" t="291" r="-924" b="3709"/>
            <a:stretch>
              <a:fillRect/>
            </a:stretch>
          </p:blipFill>
          <p:spPr>
            <a:xfrm>
              <a:off x="15326" y="4313"/>
              <a:ext cx="3926" cy="8164"/>
            </a:xfrm>
            <a:prstGeom prst="rect">
              <a:avLst/>
            </a:prstGeom>
          </p:spPr>
        </p:pic>
        <p:pic>
          <p:nvPicPr>
            <p:cNvPr id="3" name="图片 2"/>
            <p:cNvPicPr>
              <a:picLocks noChangeAspect="1"/>
            </p:cNvPicPr>
            <p:nvPr/>
          </p:nvPicPr>
          <p:blipFill>
            <a:blip r:embed="rId2"/>
            <a:srcRect l="-179" r="-179" b="22667"/>
            <a:stretch>
              <a:fillRect/>
            </a:stretch>
          </p:blipFill>
          <p:spPr>
            <a:xfrm>
              <a:off x="15300" y="231"/>
              <a:ext cx="3926" cy="6346"/>
            </a:xfrm>
            <a:prstGeom prst="rect">
              <a:avLst/>
            </a:prstGeom>
          </p:spPr>
        </p:pic>
      </p:grpSp>
      <p:sp>
        <p:nvSpPr>
          <p:cNvPr id="8" name="矩形 7"/>
          <p:cNvSpPr/>
          <p:nvPr/>
        </p:nvSpPr>
        <p:spPr>
          <a:xfrm>
            <a:off x="9902190" y="2585720"/>
            <a:ext cx="2171700" cy="3733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10" name="矩形 9"/>
          <p:cNvSpPr/>
          <p:nvPr/>
        </p:nvSpPr>
        <p:spPr>
          <a:xfrm>
            <a:off x="9909810" y="3055620"/>
            <a:ext cx="2171700" cy="3733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11" name="矩形 10"/>
          <p:cNvSpPr/>
          <p:nvPr/>
        </p:nvSpPr>
        <p:spPr>
          <a:xfrm>
            <a:off x="9902190" y="5174615"/>
            <a:ext cx="2171700" cy="3733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12" name="矩形 11"/>
          <p:cNvSpPr/>
          <p:nvPr/>
        </p:nvSpPr>
        <p:spPr>
          <a:xfrm>
            <a:off x="9902190" y="5657215"/>
            <a:ext cx="2171700" cy="3733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D719EC7C-99FD-49AB-95FC-6779324E7E4F}" type="slidenum">
              <a:rPr lang="zh-CN" altLang="en-US" smtClean="0">
                <a:latin typeface="Times New Roman" panose="02020603050405020304" pitchFamily="18" charset="0"/>
                <a:cs typeface="Times New Roman" panose="02020603050405020304" pitchFamily="18" charset="0"/>
              </a:rPr>
            </a:fld>
            <a:endParaRPr lang="zh-CN" altLang="en-US" dirty="0">
              <a:latin typeface="Times New Roman" panose="02020603050405020304" pitchFamily="18" charset="0"/>
              <a:cs typeface="Times New Roman" panose="02020603050405020304" pitchFamily="18" charset="0"/>
            </a:endParaRPr>
          </a:p>
        </p:txBody>
      </p:sp>
      <p:sp>
        <p:nvSpPr>
          <p:cNvPr id="5" name="文本框 4"/>
          <p:cNvSpPr txBox="1"/>
          <p:nvPr/>
        </p:nvSpPr>
        <p:spPr>
          <a:xfrm>
            <a:off x="497205" y="140335"/>
            <a:ext cx="7826663" cy="552450"/>
          </a:xfrm>
          <a:prstGeom prst="rect">
            <a:avLst/>
          </a:prstGeom>
          <a:noFill/>
        </p:spPr>
        <p:txBody>
          <a:bodyPr wrap="square" rtlCol="0">
            <a:noAutofit/>
          </a:bodyPr>
          <a:lstStyle/>
          <a:p>
            <a:r>
              <a:rPr kumimoji="1" lang="en-US" altLang="zh-CN" sz="3200" b="1" spc="100" dirty="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sym typeface="+mn-ea"/>
              </a:rPr>
              <a:t>Box introduction - 1.3 aGate EMS</a:t>
            </a:r>
            <a:endParaRPr kumimoji="1" lang="en-US" altLang="zh-CN" sz="3200" b="1" spc="100" dirty="0">
              <a:solidFill>
                <a:schemeClr val="tx1">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sym typeface="+mn-ea"/>
            </a:endParaRPr>
          </a:p>
        </p:txBody>
      </p:sp>
      <p:grpSp>
        <p:nvGrpSpPr>
          <p:cNvPr id="9" name="组合 8"/>
          <p:cNvGrpSpPr/>
          <p:nvPr/>
        </p:nvGrpSpPr>
        <p:grpSpPr>
          <a:xfrm>
            <a:off x="4035425" y="4714875"/>
            <a:ext cx="4173220" cy="1830705"/>
            <a:chOff x="937" y="6922"/>
            <a:chExt cx="6572" cy="2883"/>
          </a:xfrm>
        </p:grpSpPr>
        <p:pic>
          <p:nvPicPr>
            <p:cNvPr id="6" name="图片 5"/>
            <p:cNvPicPr>
              <a:picLocks noChangeAspect="1"/>
            </p:cNvPicPr>
            <p:nvPr>
              <p:custDataLst>
                <p:tags r:id="rId1"/>
              </p:custDataLst>
            </p:nvPr>
          </p:nvPicPr>
          <p:blipFill>
            <a:blip r:embed="rId2"/>
            <a:stretch>
              <a:fillRect/>
            </a:stretch>
          </p:blipFill>
          <p:spPr>
            <a:xfrm>
              <a:off x="937" y="6922"/>
              <a:ext cx="6572" cy="2727"/>
            </a:xfrm>
            <a:prstGeom prst="rect">
              <a:avLst/>
            </a:prstGeom>
          </p:spPr>
        </p:pic>
        <p:sp>
          <p:nvSpPr>
            <p:cNvPr id="7" name="文本框 6"/>
            <p:cNvSpPr txBox="1"/>
            <p:nvPr/>
          </p:nvSpPr>
          <p:spPr>
            <a:xfrm>
              <a:off x="3770" y="6922"/>
              <a:ext cx="3593" cy="580"/>
            </a:xfrm>
            <a:prstGeom prst="rect">
              <a:avLst/>
            </a:prstGeom>
            <a:noFill/>
          </p:spPr>
          <p:txBody>
            <a:bodyPr wrap="square" rtlCol="0">
              <a:spAutoFit/>
            </a:bodyPr>
            <a:lstStyle/>
            <a:p>
              <a:r>
                <a:rPr lang="en-US" altLang="zh-CN" b="1">
                  <a:solidFill>
                    <a:srgbClr val="FF0000"/>
                  </a:solidFill>
                  <a:latin typeface="Times New Roman" panose="02020603050405020304" pitchFamily="18" charset="0"/>
                  <a:cs typeface="Times New Roman" panose="02020603050405020304" pitchFamily="18" charset="0"/>
                </a:rPr>
                <a:t>U3:Control Board</a:t>
              </a:r>
              <a:endParaRPr lang="en-US" altLang="zh-CN" b="1">
                <a:solidFill>
                  <a:srgbClr val="FF0000"/>
                </a:solidFill>
                <a:latin typeface="Times New Roman" panose="02020603050405020304" pitchFamily="18" charset="0"/>
                <a:cs typeface="Times New Roman" panose="02020603050405020304" pitchFamily="18" charset="0"/>
              </a:endParaRPr>
            </a:p>
          </p:txBody>
        </p:sp>
        <p:sp>
          <p:nvSpPr>
            <p:cNvPr id="8" name="文本框 7"/>
            <p:cNvSpPr txBox="1"/>
            <p:nvPr/>
          </p:nvSpPr>
          <p:spPr>
            <a:xfrm>
              <a:off x="937" y="9225"/>
              <a:ext cx="4555" cy="580"/>
            </a:xfrm>
            <a:prstGeom prst="rect">
              <a:avLst/>
            </a:prstGeom>
            <a:noFill/>
          </p:spPr>
          <p:txBody>
            <a:bodyPr wrap="square" rtlCol="0">
              <a:spAutoFit/>
            </a:bodyPr>
            <a:lstStyle/>
            <a:p>
              <a:r>
                <a:rPr lang="en-US" altLang="zh-CN" b="1">
                  <a:solidFill>
                    <a:srgbClr val="FF0000"/>
                  </a:solidFill>
                  <a:latin typeface="Times New Roman" panose="02020603050405020304" pitchFamily="18" charset="0"/>
                  <a:cs typeface="Times New Roman" panose="02020603050405020304" pitchFamily="18" charset="0"/>
                </a:rPr>
                <a:t>M7: Power Source Board</a:t>
              </a:r>
              <a:endParaRPr lang="en-US" altLang="zh-CN" b="1">
                <a:solidFill>
                  <a:srgbClr val="FF0000"/>
                </a:solidFill>
                <a:latin typeface="Times New Roman" panose="02020603050405020304" pitchFamily="18" charset="0"/>
                <a:cs typeface="Times New Roman" panose="02020603050405020304" pitchFamily="18" charset="0"/>
              </a:endParaRPr>
            </a:p>
          </p:txBody>
        </p:sp>
      </p:grpSp>
      <p:grpSp>
        <p:nvGrpSpPr>
          <p:cNvPr id="14" name="组合 13"/>
          <p:cNvGrpSpPr/>
          <p:nvPr/>
        </p:nvGrpSpPr>
        <p:grpSpPr>
          <a:xfrm>
            <a:off x="9172575" y="4620260"/>
            <a:ext cx="2143760" cy="1772920"/>
            <a:chOff x="4956" y="7780"/>
            <a:chExt cx="3376" cy="2792"/>
          </a:xfrm>
        </p:grpSpPr>
        <p:pic>
          <p:nvPicPr>
            <p:cNvPr id="4" name="图片 3"/>
            <p:cNvPicPr>
              <a:picLocks noChangeAspect="1"/>
            </p:cNvPicPr>
            <p:nvPr>
              <p:custDataLst>
                <p:tags r:id="rId3"/>
              </p:custDataLst>
            </p:nvPr>
          </p:nvPicPr>
          <p:blipFill>
            <a:blip r:embed="rId4"/>
            <a:stretch>
              <a:fillRect/>
            </a:stretch>
          </p:blipFill>
          <p:spPr>
            <a:xfrm rot="16200000">
              <a:off x="5285" y="7451"/>
              <a:ext cx="2719" cy="3376"/>
            </a:xfrm>
            <a:prstGeom prst="rect">
              <a:avLst/>
            </a:prstGeom>
          </p:spPr>
        </p:pic>
        <p:sp>
          <p:nvSpPr>
            <p:cNvPr id="10" name="矩形 9"/>
            <p:cNvSpPr/>
            <p:nvPr/>
          </p:nvSpPr>
          <p:spPr>
            <a:xfrm>
              <a:off x="6938" y="8627"/>
              <a:ext cx="546" cy="1511"/>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1" name="文本框 10"/>
            <p:cNvSpPr txBox="1"/>
            <p:nvPr/>
          </p:nvSpPr>
          <p:spPr>
            <a:xfrm>
              <a:off x="4957" y="10138"/>
              <a:ext cx="3220" cy="434"/>
            </a:xfrm>
            <a:prstGeom prst="rect">
              <a:avLst/>
            </a:prstGeom>
            <a:noFill/>
          </p:spPr>
          <p:txBody>
            <a:bodyPr wrap="square" rtlCol="0">
              <a:spAutoFit/>
            </a:bodyPr>
            <a:lstStyle/>
            <a:p>
              <a:r>
                <a:rPr lang="en-US" altLang="zh-CN" sz="1200" b="1">
                  <a:solidFill>
                    <a:srgbClr val="FF0000"/>
                  </a:solidFill>
                  <a:latin typeface="Times New Roman" panose="02020603050405020304" pitchFamily="18" charset="0"/>
                  <a:cs typeface="Times New Roman" panose="02020603050405020304" pitchFamily="18" charset="0"/>
                </a:rPr>
                <a:t>Voltage Sampling Terminal</a:t>
              </a:r>
              <a:endParaRPr lang="en-US" altLang="zh-CN" sz="1200" b="1">
                <a:solidFill>
                  <a:srgbClr val="FF0000"/>
                </a:solidFill>
                <a:latin typeface="Times New Roman" panose="02020603050405020304" pitchFamily="18" charset="0"/>
                <a:cs typeface="Times New Roman" panose="02020603050405020304" pitchFamily="18" charset="0"/>
              </a:endParaRPr>
            </a:p>
          </p:txBody>
        </p:sp>
      </p:grpSp>
      <p:pic>
        <p:nvPicPr>
          <p:cNvPr id="12" name="图片 11" descr="EMS1.3"/>
          <p:cNvPicPr>
            <a:picLocks noChangeAspect="1"/>
          </p:cNvPicPr>
          <p:nvPr/>
        </p:nvPicPr>
        <p:blipFill>
          <a:blip r:embed="rId5"/>
          <a:stretch>
            <a:fillRect/>
          </a:stretch>
        </p:blipFill>
        <p:spPr>
          <a:xfrm>
            <a:off x="3632835" y="976630"/>
            <a:ext cx="8629650" cy="3623310"/>
          </a:xfrm>
          <a:prstGeom prst="rect">
            <a:avLst/>
          </a:prstGeom>
        </p:spPr>
      </p:pic>
      <p:grpSp>
        <p:nvGrpSpPr>
          <p:cNvPr id="20" name="组合 19"/>
          <p:cNvGrpSpPr/>
          <p:nvPr/>
        </p:nvGrpSpPr>
        <p:grpSpPr>
          <a:xfrm>
            <a:off x="304800" y="1653540"/>
            <a:ext cx="4064000" cy="4312285"/>
            <a:chOff x="480" y="2604"/>
            <a:chExt cx="6400" cy="6791"/>
          </a:xfrm>
        </p:grpSpPr>
        <p:sp>
          <p:nvSpPr>
            <p:cNvPr id="16" name="文本框 15"/>
            <p:cNvSpPr txBox="1"/>
            <p:nvPr/>
          </p:nvSpPr>
          <p:spPr>
            <a:xfrm>
              <a:off x="480" y="2604"/>
              <a:ext cx="6400" cy="5087"/>
            </a:xfrm>
            <a:prstGeom prst="rect">
              <a:avLst/>
            </a:prstGeom>
            <a:noFill/>
          </p:spPr>
          <p:txBody>
            <a:bodyPr wrap="square" rtlCol="0">
              <a:spAutoFit/>
            </a:bodyPr>
            <a:lstStyle/>
            <a:p>
              <a:r>
                <a:rPr lang="en-US" altLang="zh-CN" sz="1200" b="1">
                  <a:latin typeface="Times New Roman" panose="02020603050405020304" pitchFamily="18" charset="0"/>
                  <a:cs typeface="Times New Roman" panose="02020603050405020304" pitchFamily="18" charset="0"/>
                </a:rPr>
                <a:t>What are the differences?</a:t>
              </a:r>
              <a:endParaRPr lang="en-US" altLang="zh-CN" sz="1200" b="1">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CN" sz="1200">
                  <a:latin typeface="Times New Roman" panose="02020603050405020304" pitchFamily="18" charset="0"/>
                  <a:cs typeface="Times New Roman" panose="02020603050405020304" pitchFamily="18" charset="0"/>
                </a:rPr>
                <a:t>Reduce the size of EMS by changing the PCBA layout</a:t>
              </a:r>
              <a:endParaRPr lang="en-US" altLang="zh-CN" sz="120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CN" sz="1200">
                  <a:latin typeface="Times New Roman" panose="02020603050405020304" pitchFamily="18" charset="0"/>
                  <a:cs typeface="Times New Roman" panose="02020603050405020304" pitchFamily="18" charset="0"/>
                </a:rPr>
                <a:t>Add indicator lights </a:t>
              </a:r>
              <a:endParaRPr lang="en-US" altLang="zh-CN" sz="120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CN" sz="1200">
                  <a:latin typeface="Times New Roman" panose="02020603050405020304" pitchFamily="18" charset="0"/>
                  <a:cs typeface="Times New Roman" panose="02020603050405020304" pitchFamily="18" charset="0"/>
                </a:rPr>
                <a:t>Add u disk port </a:t>
              </a:r>
              <a:endParaRPr lang="en-US" altLang="zh-CN" sz="120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CN" sz="1200">
                  <a:latin typeface="Times New Roman" panose="02020603050405020304" pitchFamily="18" charset="0"/>
                  <a:cs typeface="Times New Roman" panose="02020603050405020304" pitchFamily="18" charset="0"/>
                </a:rPr>
                <a:t>Change control port of aPbox</a:t>
              </a:r>
              <a:endParaRPr lang="en-US" altLang="zh-CN" sz="120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CN" sz="1200">
                  <a:latin typeface="Times New Roman" panose="02020603050405020304" pitchFamily="18" charset="0"/>
                  <a:cs typeface="Times New Roman" panose="02020603050405020304" pitchFamily="18" charset="0"/>
                </a:rPr>
                <a:t>Delete the 20V auxiliary power ports</a:t>
              </a:r>
              <a:endParaRPr lang="en-US" altLang="zh-CN" sz="120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CN" sz="1200">
                  <a:latin typeface="Times New Roman" panose="02020603050405020304" pitchFamily="18" charset="0"/>
                  <a:cs typeface="Times New Roman" panose="02020603050405020304" pitchFamily="18" charset="0"/>
                </a:rPr>
                <a:t>All terminals are supplied with screws</a:t>
              </a:r>
              <a:endParaRPr lang="en-US" altLang="zh-CN" sz="120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CN" sz="1200">
                  <a:latin typeface="Times New Roman" panose="02020603050405020304" pitchFamily="18" charset="0"/>
                  <a:cs typeface="Times New Roman" panose="02020603050405020304" pitchFamily="18" charset="0"/>
                  <a:sym typeface="+mn-ea"/>
                </a:rPr>
                <a:t>Add a reserved DO2</a:t>
              </a:r>
              <a:endParaRPr lang="en-US" altLang="zh-CN" sz="120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altLang="zh-CN" sz="1200">
                  <a:latin typeface="Times New Roman" panose="02020603050405020304" pitchFamily="18" charset="0"/>
                  <a:cs typeface="Times New Roman" panose="02020603050405020304" pitchFamily="18" charset="0"/>
                  <a:sym typeface="+mn-ea"/>
                </a:rPr>
                <a:t>Add CT ports</a:t>
              </a:r>
              <a:endParaRPr lang="en-US" altLang="zh-CN" sz="1200">
                <a:latin typeface="Times New Roman" panose="02020603050405020304" pitchFamily="18" charset="0"/>
                <a:cs typeface="Times New Roman" panose="02020603050405020304" pitchFamily="18" charset="0"/>
              </a:endParaRPr>
            </a:p>
            <a:p>
              <a:pPr indent="0">
                <a:buFont typeface="Arial" panose="020B0604020202020204" pitchFamily="34" charset="0"/>
                <a:buNone/>
              </a:pPr>
              <a:endParaRPr lang="en-US" altLang="zh-CN" sz="120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altLang="zh-CN" sz="1200">
                <a:latin typeface="Times New Roman" panose="02020603050405020304" pitchFamily="18" charset="0"/>
                <a:cs typeface="Times New Roman" panose="02020603050405020304" pitchFamily="18" charset="0"/>
              </a:endParaRPr>
            </a:p>
            <a:p>
              <a:pPr indent="0">
                <a:buFont typeface="Arial" panose="020B0604020202020204" pitchFamily="34" charset="0"/>
                <a:buNone/>
              </a:pPr>
              <a:r>
                <a:rPr lang="en-US" altLang="zh-CN" sz="1200" b="1">
                  <a:latin typeface="Times New Roman" panose="02020603050405020304" pitchFamily="18" charset="0"/>
                  <a:cs typeface="Times New Roman" panose="02020603050405020304" pitchFamily="18" charset="0"/>
                </a:rPr>
                <a:t>Why do we make the changes?</a:t>
              </a:r>
              <a:endParaRPr lang="en-US" altLang="zh-CN" sz="1200" b="1">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ü"/>
              </a:pPr>
              <a:r>
                <a:rPr lang="en-US" altLang="zh-CN" sz="1200">
                  <a:latin typeface="Times New Roman" panose="02020603050405020304" pitchFamily="18" charset="0"/>
                  <a:cs typeface="Times New Roman" panose="02020603050405020304" pitchFamily="18" charset="0"/>
                </a:rPr>
                <a:t>Reduce the cost</a:t>
              </a:r>
              <a:endParaRPr lang="en-US" altLang="zh-CN" sz="1200">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ü"/>
              </a:pPr>
              <a:r>
                <a:rPr lang="en-US" altLang="zh-CN" sz="1200">
                  <a:latin typeface="Times New Roman" panose="02020603050405020304" pitchFamily="18" charset="0"/>
                  <a:cs typeface="Times New Roman" panose="02020603050405020304" pitchFamily="18" charset="0"/>
                </a:rPr>
                <a:t>Help installers to diagnose normal faults</a:t>
              </a:r>
              <a:endParaRPr lang="en-US" altLang="zh-CN" sz="1200">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ü"/>
              </a:pPr>
              <a:r>
                <a:rPr lang="en-US" altLang="zh-CN" sz="1200">
                  <a:latin typeface="Times New Roman" panose="02020603050405020304" pitchFamily="18" charset="0"/>
                  <a:cs typeface="Times New Roman" panose="02020603050405020304" pitchFamily="18" charset="0"/>
                </a:rPr>
                <a:t>Support no-network upgrade </a:t>
              </a:r>
              <a:endParaRPr lang="en-US" altLang="zh-CN" sz="1200">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ü"/>
              </a:pPr>
              <a:r>
                <a:rPr lang="en-US" altLang="zh-CN" sz="1200">
                  <a:latin typeface="Times New Roman" panose="02020603050405020304" pitchFamily="18" charset="0"/>
                  <a:cs typeface="Times New Roman" panose="02020603050405020304" pitchFamily="18" charset="0"/>
                  <a:sym typeface="+mn-ea"/>
                </a:rPr>
                <a:t>20V auxiliary power ports are useless</a:t>
              </a:r>
              <a:endParaRPr lang="en-US" altLang="zh-CN" sz="1200">
                <a:latin typeface="Times New Roman" panose="02020603050405020304" pitchFamily="18" charset="0"/>
                <a:cs typeface="Times New Roman" panose="02020603050405020304" pitchFamily="18" charset="0"/>
              </a:endParaRPr>
            </a:p>
            <a:p>
              <a:pPr marL="171450" indent="-171450">
                <a:buFont typeface="Wingdings" panose="05000000000000000000" charset="0"/>
                <a:buChar char="ü"/>
              </a:pPr>
              <a:r>
                <a:rPr lang="en-US" altLang="zh-CN" sz="1200">
                  <a:latin typeface="Times New Roman" panose="02020603050405020304" pitchFamily="18" charset="0"/>
                  <a:cs typeface="Times New Roman" panose="02020603050405020304" pitchFamily="18" charset="0"/>
                </a:rPr>
                <a:t>Avoid communication faults caused by loose teminals</a:t>
              </a:r>
              <a:endParaRPr lang="en-US" altLang="zh-CN" sz="1200">
                <a:latin typeface="Times New Roman" panose="02020603050405020304" pitchFamily="18" charset="0"/>
                <a:cs typeface="Times New Roman" panose="02020603050405020304" pitchFamily="18" charset="0"/>
              </a:endParaRPr>
            </a:p>
          </p:txBody>
        </p:sp>
        <p:sp>
          <p:nvSpPr>
            <p:cNvPr id="3" name="矩形 2"/>
            <p:cNvSpPr/>
            <p:nvPr/>
          </p:nvSpPr>
          <p:spPr>
            <a:xfrm>
              <a:off x="611" y="7015"/>
              <a:ext cx="3990" cy="28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5" name="肘形连接符 14"/>
            <p:cNvCxnSpPr/>
            <p:nvPr/>
          </p:nvCxnSpPr>
          <p:spPr>
            <a:xfrm>
              <a:off x="611" y="7161"/>
              <a:ext cx="1440" cy="1419"/>
            </a:xfrm>
            <a:prstGeom prst="bentConnector5">
              <a:avLst>
                <a:gd name="adj1" fmla="val -13680"/>
                <a:gd name="adj2" fmla="val 100704"/>
                <a:gd name="adj3" fmla="val 73958"/>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7" name="左大括号 16"/>
            <p:cNvSpPr/>
            <p:nvPr/>
          </p:nvSpPr>
          <p:spPr>
            <a:xfrm>
              <a:off x="2051" y="7856"/>
              <a:ext cx="243" cy="1440"/>
            </a:xfrm>
            <a:prstGeom prst="leftBrace">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8" name="文本框 17"/>
            <p:cNvSpPr txBox="1"/>
            <p:nvPr/>
          </p:nvSpPr>
          <p:spPr>
            <a:xfrm>
              <a:off x="2294" y="7691"/>
              <a:ext cx="3642" cy="576"/>
            </a:xfrm>
            <a:prstGeom prst="rect">
              <a:avLst/>
            </a:prstGeom>
            <a:noFill/>
          </p:spPr>
          <p:txBody>
            <a:bodyPr wrap="square" rtlCol="0">
              <a:noAutofit/>
            </a:bodyPr>
            <a:lstStyle/>
            <a:p>
              <a:r>
                <a:rPr lang="en-US" altLang="zh-CN" sz="1200">
                  <a:latin typeface="Times New Roman" panose="02020603050405020304" pitchFamily="18" charset="0"/>
                  <a:cs typeface="Times New Roman" panose="02020603050405020304" pitchFamily="18" charset="0"/>
                </a:rPr>
                <a:t>(1) Distance between aGate and No.1 aPower &lt; 30m, no need extra operation</a:t>
              </a:r>
              <a:endParaRPr lang="en-US" altLang="zh-CN" sz="1200">
                <a:latin typeface="Times New Roman" panose="02020603050405020304" pitchFamily="18" charset="0"/>
                <a:cs typeface="Times New Roman" panose="02020603050405020304" pitchFamily="18" charset="0"/>
              </a:endParaRPr>
            </a:p>
          </p:txBody>
        </p:sp>
        <p:sp>
          <p:nvSpPr>
            <p:cNvPr id="19" name="文本框 18"/>
            <p:cNvSpPr txBox="1"/>
            <p:nvPr/>
          </p:nvSpPr>
          <p:spPr>
            <a:xfrm>
              <a:off x="2294" y="8819"/>
              <a:ext cx="3642" cy="576"/>
            </a:xfrm>
            <a:prstGeom prst="rect">
              <a:avLst/>
            </a:prstGeom>
            <a:noFill/>
          </p:spPr>
          <p:txBody>
            <a:bodyPr wrap="square" rtlCol="0">
              <a:noAutofit/>
            </a:bodyPr>
            <a:lstStyle/>
            <a:p>
              <a:r>
                <a:rPr lang="en-US" altLang="zh-CN" sz="1200">
                  <a:latin typeface="Times New Roman" panose="02020603050405020304" pitchFamily="18" charset="0"/>
                  <a:cs typeface="Times New Roman" panose="02020603050405020304" pitchFamily="18" charset="0"/>
                  <a:sym typeface="+mn-ea"/>
                </a:rPr>
                <a:t>(1) Distance between aGate and No.1 aPower </a:t>
              </a:r>
              <a:r>
                <a:rPr lang="en-US" altLang="zh-CN" sz="1200">
                  <a:latin typeface="Arial" panose="020B0604020202020204" pitchFamily="34" charset="0"/>
                  <a:cs typeface="Arial" panose="020B0604020202020204" pitchFamily="34" charset="0"/>
                </a:rPr>
                <a:t>≥ </a:t>
              </a:r>
              <a:r>
                <a:rPr lang="en-US" altLang="zh-CN" sz="1200">
                  <a:latin typeface="Times New Roman" panose="02020603050405020304" pitchFamily="18" charset="0"/>
                  <a:cs typeface="Times New Roman" panose="02020603050405020304" pitchFamily="18" charset="0"/>
                </a:rPr>
                <a:t>30m, need repeater and R&amp;D assistance</a:t>
              </a:r>
              <a:endParaRPr lang="en-US" altLang="zh-CN" sz="120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0DD8F6D-F688-4A19-B20B-D47EF47C4780}" type="slidenum">
              <a:rPr lang="zh-CN" altLang="en-US" smtClean="0"/>
            </a:fld>
            <a:endParaRPr lang="zh-CN" altLang="en-US" dirty="0"/>
          </a:p>
        </p:txBody>
      </p:sp>
      <p:pic>
        <p:nvPicPr>
          <p:cNvPr id="15" name="图片 14"/>
          <p:cNvPicPr>
            <a:picLocks noChangeAspect="1"/>
          </p:cNvPicPr>
          <p:nvPr/>
        </p:nvPicPr>
        <p:blipFill>
          <a:blip r:embed="rId1"/>
          <a:stretch>
            <a:fillRect/>
          </a:stretch>
        </p:blipFill>
        <p:spPr>
          <a:xfrm>
            <a:off x="-8255" y="-8255"/>
            <a:ext cx="10134919" cy="6750812"/>
          </a:xfrm>
          <a:prstGeom prst="rect">
            <a:avLst/>
          </a:prstGeom>
        </p:spPr>
      </p:pic>
      <p:graphicFrame>
        <p:nvGraphicFramePr>
          <p:cNvPr id="16" name="对象 15">
            <a:hlinkClick r:id="" action="ppaction://ole?verb="/>
          </p:cNvPr>
          <p:cNvGraphicFramePr>
            <a:graphicFrameLocks noChangeAspect="1"/>
          </p:cNvGraphicFramePr>
          <p:nvPr/>
        </p:nvGraphicFramePr>
        <p:xfrm>
          <a:off x="10512425" y="133350"/>
          <a:ext cx="971550" cy="952500"/>
        </p:xfrm>
        <a:graphic>
          <a:graphicData uri="http://schemas.openxmlformats.org/presentationml/2006/ole">
            <mc:AlternateContent xmlns:mc="http://schemas.openxmlformats.org/markup-compatibility/2006">
              <mc:Choice xmlns:v="urn:schemas-microsoft-com:vml" Requires="v">
                <p:oleObj spid="_x0000_s1025" name="" showAsIcon="1" r:id="rId2" imgW="971550" imgH="952500" progId="Package">
                  <p:embed/>
                </p:oleObj>
              </mc:Choice>
              <mc:Fallback>
                <p:oleObj name="" showAsIcon="1" r:id="rId2" imgW="971550" imgH="952500" progId="Package">
                  <p:embed/>
                  <p:pic>
                    <p:nvPicPr>
                      <p:cNvPr id="0" name="图片 1024"/>
                      <p:cNvPicPr/>
                      <p:nvPr/>
                    </p:nvPicPr>
                    <p:blipFill>
                      <a:blip r:embed="rId3"/>
                      <a:stretch>
                        <a:fillRect/>
                      </a:stretch>
                    </p:blipFill>
                    <p:spPr>
                      <a:xfrm>
                        <a:off x="10512425" y="133350"/>
                        <a:ext cx="971550" cy="952500"/>
                      </a:xfrm>
                      <a:prstGeom prst="rect">
                        <a:avLst/>
                      </a:prstGeom>
                    </p:spPr>
                  </p:pic>
                </p:oleObj>
              </mc:Fallback>
            </mc:AlternateContent>
          </a:graphicData>
        </a:graphic>
      </p:graphicFrame>
      <p:sp>
        <p:nvSpPr>
          <p:cNvPr id="17" name="文本框 16"/>
          <p:cNvSpPr txBox="1"/>
          <p:nvPr/>
        </p:nvSpPr>
        <p:spPr>
          <a:xfrm>
            <a:off x="-63500" y="6141085"/>
            <a:ext cx="7773035" cy="782320"/>
          </a:xfrm>
          <a:prstGeom prst="rect">
            <a:avLst/>
          </a:prstGeom>
          <a:noFill/>
        </p:spPr>
        <p:txBody>
          <a:bodyPr wrap="square" lIns="91440" tIns="91440" rIns="91440" bIns="91440" rtlCol="0" anchor="ctr" anchorCtr="0">
            <a:noAutofit/>
          </a:bodyPr>
          <a:p>
            <a:pPr algn="l"/>
            <a:r>
              <a:rPr lang="en-US" altLang="zh-CN" sz="1000" dirty="0" err="1" smtClean="0">
                <a:solidFill>
                  <a:srgbClr val="FF0000"/>
                </a:solidFill>
                <a:latin typeface="微软雅黑" panose="020B0503020204020204" pitchFamily="34" charset="-122"/>
                <a:ea typeface="微软雅黑" panose="020B0503020204020204" pitchFamily="34" charset="-122"/>
              </a:rPr>
              <a:t>Notes:</a:t>
            </a:r>
            <a:endParaRPr lang="en-US" altLang="zh-CN" sz="1000" dirty="0" err="1" smtClean="0">
              <a:solidFill>
                <a:srgbClr val="FF0000"/>
              </a:solidFill>
              <a:latin typeface="微软雅黑" panose="020B0503020204020204" pitchFamily="34" charset="-122"/>
              <a:ea typeface="微软雅黑" panose="020B0503020204020204" pitchFamily="34" charset="-122"/>
            </a:endParaRPr>
          </a:p>
          <a:p>
            <a:pPr algn="l"/>
            <a:r>
              <a:rPr lang="en-US" altLang="zh-CN" sz="1000" dirty="0" err="1" smtClean="0">
                <a:solidFill>
                  <a:srgbClr val="FF0000"/>
                </a:solidFill>
                <a:latin typeface="微软雅黑" panose="020B0503020204020204" pitchFamily="34" charset="-122"/>
                <a:ea typeface="微软雅黑" panose="020B0503020204020204" pitchFamily="34" charset="-122"/>
              </a:rPr>
              <a:t>1.PV SplitCT (CT2)short to PV CT in EMS,work as one PV meter.</a:t>
            </a:r>
            <a:endParaRPr lang="en-US" altLang="zh-CN" sz="1000" dirty="0" err="1" smtClean="0">
              <a:solidFill>
                <a:srgbClr val="FF0000"/>
              </a:solidFill>
              <a:latin typeface="微软雅黑" panose="020B0503020204020204" pitchFamily="34" charset="-122"/>
              <a:ea typeface="微软雅黑" panose="020B0503020204020204" pitchFamily="34" charset="-122"/>
            </a:endParaRPr>
          </a:p>
          <a:p>
            <a:pPr algn="l"/>
            <a:r>
              <a:rPr lang="en-US" altLang="zh-CN" sz="1000" dirty="0" err="1" smtClean="0">
                <a:solidFill>
                  <a:srgbClr val="FF0000"/>
                </a:solidFill>
                <a:latin typeface="微软雅黑" panose="020B0503020204020204" pitchFamily="34" charset="-122"/>
                <a:ea typeface="微软雅黑" panose="020B0503020204020204" pitchFamily="34" charset="-122"/>
              </a:rPr>
              <a:t>2.GridL1/L2 Split CTs (CT3/CT4) short to GridL1/L2 CT in EMS, work for aGate meter. </a:t>
            </a:r>
            <a:endParaRPr lang="en-US" altLang="zh-CN" sz="1000" dirty="0" err="1" smtClean="0">
              <a:solidFill>
                <a:srgbClr val="FF0000"/>
              </a:solidFill>
              <a:latin typeface="微软雅黑" panose="020B0503020204020204" pitchFamily="34" charset="-122"/>
              <a:ea typeface="微软雅黑" panose="020B0503020204020204" pitchFamily="34" charset="-122"/>
            </a:endParaRPr>
          </a:p>
          <a:p>
            <a:pPr algn="l"/>
            <a:r>
              <a:rPr lang="en-US" altLang="zh-CN" sz="1000" dirty="0" err="1" smtClean="0">
                <a:solidFill>
                  <a:srgbClr val="FF0000"/>
                </a:solidFill>
                <a:latin typeface="微软雅黑" panose="020B0503020204020204" pitchFamily="34" charset="-122"/>
                <a:ea typeface="微软雅黑" panose="020B0503020204020204" pitchFamily="34" charset="-122"/>
              </a:rPr>
              <a:t>3.NEM CT/ Gen CT/ SMT CTs service as a full meter. </a:t>
            </a:r>
            <a:endParaRPr lang="en-US" altLang="zh-CN" sz="1000" dirty="0" err="1" smtClean="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569252" y="1550807"/>
            <a:ext cx="6569347" cy="3854911"/>
          </a:xfrm>
          <a:prstGeom prst="rect">
            <a:avLst/>
          </a:prstGeom>
        </p:spPr>
      </p:pic>
      <p:sp>
        <p:nvSpPr>
          <p:cNvPr id="8" name="文本框 7"/>
          <p:cNvSpPr txBox="1"/>
          <p:nvPr/>
        </p:nvSpPr>
        <p:spPr>
          <a:xfrm>
            <a:off x="6840000" y="1044000"/>
            <a:ext cx="4595870" cy="4462760"/>
          </a:xfrm>
          <a:prstGeom prst="rect">
            <a:avLst/>
          </a:prstGeom>
          <a:noFill/>
        </p:spPr>
        <p:txBody>
          <a:bodyPr wrap="square" rtlCol="0" anchor="t">
            <a:spAutoFit/>
          </a:bodyPr>
          <a:lstStyle/>
          <a:p>
            <a:pPr algn="l">
              <a:spcAft>
                <a:spcPts val="600"/>
              </a:spcAft>
            </a:pPr>
            <a:r>
              <a:rPr lang="en-US" altLang="zh-CN" sz="1400" b="1" dirty="0">
                <a:latin typeface="Arial" panose="020B0604020202020204" pitchFamily="34" charset="0"/>
                <a:cs typeface="Arial" panose="020B0604020202020204" pitchFamily="34" charset="0"/>
              </a:rPr>
              <a:t>Brief:</a:t>
            </a:r>
            <a:endParaRPr lang="en-US" altLang="zh-CN" sz="1400" b="1" dirty="0">
              <a:latin typeface="Arial" panose="020B0604020202020204" pitchFamily="34" charset="0"/>
              <a:cs typeface="Arial" panose="020B0604020202020204" pitchFamily="34" charset="0"/>
            </a:endParaRPr>
          </a:p>
          <a:p>
            <a:pPr marL="285750" indent="-285750" algn="l">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rPr>
              <a:t>Existing PV</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Adding a remoter meter.</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No retrofit job on existing PV connection wires.</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The existing PV solar energy can be exported to the grid. </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PV generation will be close when grid outage.</a:t>
            </a:r>
            <a:endParaRPr lang="en-US" altLang="zh-CN" sz="1400" dirty="0">
              <a:latin typeface="Arial" panose="020B0604020202020204" pitchFamily="34" charset="0"/>
              <a:cs typeface="Arial" panose="020B0604020202020204" pitchFamily="34" charset="0"/>
              <a:sym typeface="+mn-ea"/>
            </a:endParaRPr>
          </a:p>
          <a:p>
            <a:pPr marL="285750" indent="-285750">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sym typeface="+mn-ea"/>
              </a:rPr>
              <a:t>Primary PV (New adding PV)</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Led to the </a:t>
            </a:r>
            <a:r>
              <a:rPr lang="en-US" altLang="zh-CN" sz="1400" dirty="0" err="1">
                <a:latin typeface="Arial" panose="020B0604020202020204" pitchFamily="34" charset="0"/>
                <a:cs typeface="Arial" panose="020B0604020202020204" pitchFamily="34" charset="0"/>
                <a:sym typeface="+mn-ea"/>
              </a:rPr>
              <a:t>aGate</a:t>
            </a:r>
            <a:r>
              <a:rPr lang="en-US" altLang="zh-CN" sz="1400" dirty="0">
                <a:latin typeface="Arial" panose="020B0604020202020204" pitchFamily="34" charset="0"/>
                <a:cs typeface="Arial" panose="020B0604020202020204" pitchFamily="34" charset="0"/>
                <a:sym typeface="+mn-ea"/>
              </a:rPr>
              <a:t>. </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The solar generation is non-export. </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And it can generate the solar energy during the grid outage </a:t>
            </a:r>
            <a:r>
              <a:rPr lang="en-US" altLang="zh-CN" sz="1400" dirty="0">
                <a:latin typeface="Arial" panose="020B0604020202020204" pitchFamily="34" charset="0"/>
                <a:cs typeface="Arial" panose="020B0604020202020204" pitchFamily="34" charset="0"/>
                <a:sym typeface="+mn-ea"/>
              </a:rPr>
              <a:t>until PV curtailment when generation is over the load.</a:t>
            </a:r>
            <a:endParaRPr lang="en-US" altLang="zh-CN" sz="1400" dirty="0">
              <a:latin typeface="Arial" panose="020B0604020202020204" pitchFamily="34" charset="0"/>
              <a:cs typeface="Arial" panose="020B0604020202020204" pitchFamily="34" charset="0"/>
              <a:sym typeface="+mn-ea"/>
            </a:endParaRPr>
          </a:p>
          <a:p>
            <a:pPr marL="285750" indent="-285750">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sym typeface="+mn-ea"/>
              </a:rPr>
              <a:t>PV curtailment</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First by Primary PV to </a:t>
            </a:r>
            <a:r>
              <a:rPr lang="en-US" altLang="zh-CN" sz="1400" dirty="0" err="1">
                <a:latin typeface="Arial" panose="020B0604020202020204" pitchFamily="34" charset="0"/>
                <a:cs typeface="Arial" panose="020B0604020202020204" pitchFamily="34" charset="0"/>
                <a:sym typeface="+mn-ea"/>
              </a:rPr>
              <a:t>aGate</a:t>
            </a:r>
            <a:r>
              <a:rPr lang="en-US" altLang="zh-CN" sz="1400" dirty="0">
                <a:latin typeface="Arial" panose="020B0604020202020204" pitchFamily="34" charset="0"/>
                <a:cs typeface="Arial" panose="020B0604020202020204" pitchFamily="34" charset="0"/>
                <a:sym typeface="+mn-ea"/>
              </a:rPr>
              <a:t> (non-export)</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Existing PV will be close when grid outage.</a:t>
            </a:r>
            <a:endParaRPr lang="en-US" altLang="zh-CN" sz="1400" dirty="0">
              <a:latin typeface="Arial" panose="020B0604020202020204" pitchFamily="34" charset="0"/>
              <a:cs typeface="Arial" panose="020B0604020202020204" pitchFamily="34" charset="0"/>
              <a:sym typeface="+mn-ea"/>
            </a:endParaRPr>
          </a:p>
        </p:txBody>
      </p:sp>
      <p:sp>
        <p:nvSpPr>
          <p:cNvPr id="3" name="Title 2"/>
          <p:cNvSpPr>
            <a:spLocks noGrp="1"/>
          </p:cNvSpPr>
          <p:nvPr>
            <p:ph type="title"/>
          </p:nvPr>
        </p:nvSpPr>
        <p:spPr>
          <a:xfrm>
            <a:off x="569253" y="0"/>
            <a:ext cx="11338560" cy="1077559"/>
          </a:xfrm>
        </p:spPr>
        <p:txBody>
          <a:bodyPr>
            <a:normAutofit/>
          </a:bodyPr>
          <a:lstStyle/>
          <a:p>
            <a:r>
              <a:rPr lang="en-US" altLang="zh-CN" sz="2800" dirty="0">
                <a:latin typeface="Arial" panose="020B0604020202020204" pitchFamily="34" charset="0"/>
                <a:cs typeface="Arial" panose="020B0604020202020204" pitchFamily="34" charset="0"/>
                <a:sym typeface="+mn-ea"/>
              </a:rPr>
              <a:t>Option 2: Meter Kit CTs</a:t>
            </a:r>
            <a:endParaRPr lang="zh-CN" altLang="en-US" sz="2800" dirty="0"/>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9253" y="0"/>
            <a:ext cx="11338560" cy="1077559"/>
          </a:xfrm>
        </p:spPr>
        <p:txBody>
          <a:bodyPr>
            <a:normAutofit/>
          </a:bodyPr>
          <a:lstStyle/>
          <a:p>
            <a:r>
              <a:rPr lang="en-US" altLang="zh-CN" sz="2800" dirty="0">
                <a:latin typeface="Arial" panose="020B0604020202020204" pitchFamily="34" charset="0"/>
                <a:cs typeface="Arial" panose="020B0604020202020204" pitchFamily="34" charset="0"/>
                <a:sym typeface="+mn-ea"/>
              </a:rPr>
              <a:t>Option 2: Meter Kit CTs – App Setting</a:t>
            </a:r>
            <a:endParaRPr lang="zh-CN" altLang="en-US" sz="2800" dirty="0"/>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58085" y="814597"/>
            <a:ext cx="2250925" cy="4752749"/>
          </a:xfrm>
          <a:prstGeom prst="rect">
            <a:avLst/>
          </a:prstGeom>
        </p:spPr>
      </p:pic>
      <p:sp>
        <p:nvSpPr>
          <p:cNvPr id="5" name="矩形: 圆角 4"/>
          <p:cNvSpPr/>
          <p:nvPr/>
        </p:nvSpPr>
        <p:spPr>
          <a:xfrm>
            <a:off x="4966447" y="4038081"/>
            <a:ext cx="2026023" cy="376517"/>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矩形: 圆角 6"/>
          <p:cNvSpPr/>
          <p:nvPr/>
        </p:nvSpPr>
        <p:spPr>
          <a:xfrm>
            <a:off x="5091952" y="3249187"/>
            <a:ext cx="1775012" cy="376517"/>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文本框 10"/>
          <p:cNvSpPr txBox="1"/>
          <p:nvPr/>
        </p:nvSpPr>
        <p:spPr>
          <a:xfrm>
            <a:off x="7695300" y="3792911"/>
            <a:ext cx="2250926" cy="830997"/>
          </a:xfrm>
          <a:prstGeom prst="rect">
            <a:avLst/>
          </a:prstGeom>
          <a:noFill/>
        </p:spPr>
        <p:txBody>
          <a:bodyPr wrap="square">
            <a:spAutoFit/>
          </a:bodyPr>
          <a:lstStyle/>
          <a:p>
            <a:r>
              <a:rPr lang="en-US" altLang="zh-CN" sz="1600" dirty="0">
                <a:latin typeface="Arial" panose="020B0604020202020204" pitchFamily="34" charset="0"/>
                <a:cs typeface="Arial" panose="020B0604020202020204" pitchFamily="34" charset="0"/>
              </a:rPr>
              <a:t>Enter the existing NEM solar rated power</a:t>
            </a:r>
            <a:endParaRPr lang="en-US" altLang="zh-CN" sz="1600" dirty="0">
              <a:latin typeface="Arial" panose="020B0604020202020204" pitchFamily="34" charset="0"/>
              <a:cs typeface="Arial" panose="020B0604020202020204" pitchFamily="34" charset="0"/>
            </a:endParaRPr>
          </a:p>
        </p:txBody>
      </p:sp>
      <p:cxnSp>
        <p:nvCxnSpPr>
          <p:cNvPr id="13" name="直接箭头连接符 12"/>
          <p:cNvCxnSpPr/>
          <p:nvPr/>
        </p:nvCxnSpPr>
        <p:spPr>
          <a:xfrm>
            <a:off x="6992470" y="4208410"/>
            <a:ext cx="702830" cy="0"/>
          </a:xfrm>
          <a:prstGeom prst="straightConnector1">
            <a:avLst/>
          </a:prstGeom>
          <a:ln w="19050">
            <a:solidFill>
              <a:srgbClr val="FF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3915277" y="5797332"/>
            <a:ext cx="4361445" cy="830997"/>
          </a:xfrm>
          <a:prstGeom prst="rect">
            <a:avLst/>
          </a:prstGeom>
          <a:noFill/>
        </p:spPr>
        <p:txBody>
          <a:bodyPr wrap="square">
            <a:spAutoFit/>
          </a:bodyPr>
          <a:lstStyle/>
          <a:p>
            <a:r>
              <a:rPr lang="en-US" altLang="zh-CN" sz="1600" dirty="0">
                <a:latin typeface="Arial" panose="020B0604020202020204" pitchFamily="34" charset="0"/>
                <a:cs typeface="Arial" panose="020B0604020202020204" pitchFamily="34" charset="0"/>
              </a:rPr>
              <a:t>Select </a:t>
            </a:r>
            <a:r>
              <a:rPr lang="en-US" altLang="zh-CN" sz="1600" b="1" dirty="0">
                <a:latin typeface="Arial" panose="020B0604020202020204" pitchFamily="34" charset="0"/>
                <a:cs typeface="Arial" panose="020B0604020202020204" pitchFamily="34" charset="0"/>
              </a:rPr>
              <a:t>Meter kit </a:t>
            </a:r>
            <a:r>
              <a:rPr lang="en-US" altLang="zh-CN" sz="1600" dirty="0">
                <a:latin typeface="Arial" panose="020B0604020202020204" pitchFamily="34" charset="0"/>
                <a:cs typeface="Arial" panose="020B0604020202020204" pitchFamily="34" charset="0"/>
              </a:rPr>
              <a:t>and set </a:t>
            </a:r>
            <a:r>
              <a:rPr lang="en-US" altLang="zh-CN" sz="1600" b="1" dirty="0">
                <a:latin typeface="Arial" panose="020B0604020202020204" pitchFamily="34" charset="0"/>
                <a:cs typeface="Arial" panose="020B0604020202020204" pitchFamily="34" charset="0"/>
              </a:rPr>
              <a:t>Meter kit rated power </a:t>
            </a:r>
            <a:r>
              <a:rPr lang="en-US" altLang="zh-CN" sz="1600" dirty="0">
                <a:latin typeface="Arial" panose="020B0604020202020204" pitchFamily="34" charset="0"/>
                <a:cs typeface="Arial" panose="020B0604020202020204" pitchFamily="34" charset="0"/>
              </a:rPr>
              <a:t>as the existing NEM solar rated output during commissioning </a:t>
            </a:r>
            <a:r>
              <a:rPr lang="en-US" altLang="zh-CN" sz="1600" b="1" dirty="0">
                <a:latin typeface="Arial" panose="020B0604020202020204" pitchFamily="34" charset="0"/>
                <a:cs typeface="Arial" panose="020B0604020202020204" pitchFamily="34" charset="0"/>
              </a:rPr>
              <a:t>Solar Setting </a:t>
            </a:r>
            <a:r>
              <a:rPr lang="en-US" altLang="zh-CN" sz="1600" dirty="0">
                <a:latin typeface="Arial" panose="020B0604020202020204" pitchFamily="34" charset="0"/>
                <a:cs typeface="Arial" panose="020B0604020202020204" pitchFamily="34" charset="0"/>
              </a:rPr>
              <a:t>tab.</a:t>
            </a:r>
            <a:endParaRPr lang="en-US" altLang="zh-CN" sz="1600" dirty="0">
              <a:latin typeface="Arial" panose="020B0604020202020204" pitchFamily="34" charset="0"/>
              <a:cs typeface="Arial" panose="020B0604020202020204" pitchFamily="34" charset="0"/>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9253" y="0"/>
            <a:ext cx="11338560" cy="1077559"/>
          </a:xfrm>
        </p:spPr>
        <p:txBody>
          <a:bodyPr>
            <a:normAutofit/>
          </a:bodyPr>
          <a:lstStyle/>
          <a:p>
            <a:r>
              <a:rPr lang="en-US" altLang="zh-CN" sz="2800" dirty="0">
                <a:latin typeface="Arial" panose="020B0604020202020204" pitchFamily="34" charset="0"/>
                <a:cs typeface="Arial" panose="020B0604020202020204" pitchFamily="34" charset="0"/>
                <a:sym typeface="+mn-ea"/>
              </a:rPr>
              <a:t>Option 2: Meter Kit CTs – Wiring Solution</a:t>
            </a:r>
            <a:endParaRPr lang="zh-CN" altLang="en-US" sz="2800" dirty="0"/>
          </a:p>
        </p:txBody>
      </p:sp>
      <p:pic>
        <p:nvPicPr>
          <p:cNvPr id="6" name="图片 5"/>
          <p:cNvPicPr>
            <a:picLocks noChangeAspect="1"/>
          </p:cNvPicPr>
          <p:nvPr/>
        </p:nvPicPr>
        <p:blipFill>
          <a:blip r:embed="rId1"/>
          <a:stretch>
            <a:fillRect/>
          </a:stretch>
        </p:blipFill>
        <p:spPr>
          <a:xfrm>
            <a:off x="769114" y="941293"/>
            <a:ext cx="5688218" cy="5735451"/>
          </a:xfrm>
          <a:prstGeom prst="rect">
            <a:avLst/>
          </a:prstGeom>
        </p:spPr>
      </p:pic>
      <p:graphicFrame>
        <p:nvGraphicFramePr>
          <p:cNvPr id="9" name="表格 8"/>
          <p:cNvGraphicFramePr>
            <a:graphicFrameLocks noGrp="1"/>
          </p:cNvGraphicFramePr>
          <p:nvPr/>
        </p:nvGraphicFramePr>
        <p:xfrm>
          <a:off x="6753076" y="2903767"/>
          <a:ext cx="4249420" cy="1233362"/>
        </p:xfrm>
        <a:graphic>
          <a:graphicData uri="http://schemas.openxmlformats.org/drawingml/2006/table">
            <a:tbl>
              <a:tblPr firstRow="1" firstCol="1" bandRow="1">
                <a:tableStyleId>{3C2FFA5D-87B4-456A-9821-1D502468CF0F}</a:tableStyleId>
              </a:tblPr>
              <a:tblGrid>
                <a:gridCol w="1678305"/>
                <a:gridCol w="2571115"/>
              </a:tblGrid>
              <a:tr h="244475">
                <a:tc>
                  <a:txBody>
                    <a:bodyPr/>
                    <a:lstStyle/>
                    <a:p>
                      <a:pPr marL="127000" algn="ctr">
                        <a:lnSpc>
                          <a:spcPct val="150000"/>
                        </a:lnSpc>
                        <a:spcBef>
                          <a:spcPts val="500"/>
                        </a:spcBef>
                        <a:spcAft>
                          <a:spcPts val="500"/>
                        </a:spcAft>
                      </a:pPr>
                      <a:r>
                        <a:rPr lang="en-US" sz="1200" spc="30" dirty="0">
                          <a:effectLst/>
                        </a:rPr>
                        <a:t>Type</a:t>
                      </a:r>
                      <a:endParaRPr lang="en-US" sz="1100" spc="30" dirty="0">
                        <a:solidFill>
                          <a:srgbClr val="000000"/>
                        </a:solidFill>
                        <a:effectLst/>
                        <a:latin typeface="Lato" panose="020F0502020204030203" pitchFamily="34" charset="0"/>
                        <a:ea typeface="微软雅黑" panose="020B0503020204020204" pitchFamily="34" charset="-122"/>
                        <a:cs typeface="Times New Roman" panose="02020603050405020304" pitchFamily="18" charset="0"/>
                      </a:endParaRPr>
                    </a:p>
                  </a:txBody>
                  <a:tcPr marL="68580" marR="68580" marT="0" marB="0" anchor="ctr"/>
                </a:tc>
                <a:tc>
                  <a:txBody>
                    <a:bodyPr/>
                    <a:lstStyle/>
                    <a:p>
                      <a:pPr marL="127000" algn="ctr">
                        <a:lnSpc>
                          <a:spcPct val="150000"/>
                        </a:lnSpc>
                        <a:spcBef>
                          <a:spcPts val="500"/>
                        </a:spcBef>
                        <a:spcAft>
                          <a:spcPts val="500"/>
                        </a:spcAft>
                      </a:pPr>
                      <a:r>
                        <a:rPr lang="en-US" sz="1200" spc="30">
                          <a:effectLst/>
                        </a:rPr>
                        <a:t>Specifications</a:t>
                      </a:r>
                      <a:endParaRPr lang="en-US" sz="1100" spc="30">
                        <a:solidFill>
                          <a:srgbClr val="000000"/>
                        </a:solidFill>
                        <a:effectLst/>
                        <a:latin typeface="Lato" panose="020F0502020204030203" pitchFamily="34" charset="0"/>
                        <a:ea typeface="微软雅黑" panose="020B0503020204020204" pitchFamily="34" charset="-122"/>
                        <a:cs typeface="Times New Roman" panose="02020603050405020304" pitchFamily="18" charset="0"/>
                      </a:endParaRPr>
                    </a:p>
                  </a:txBody>
                  <a:tcPr marL="68580" marR="68580" marT="0" marB="0" anchor="ctr"/>
                </a:tc>
              </a:tr>
              <a:tr h="0">
                <a:tc>
                  <a:txBody>
                    <a:bodyPr/>
                    <a:lstStyle/>
                    <a:p>
                      <a:pPr marL="127000" algn="ctr">
                        <a:lnSpc>
                          <a:spcPct val="150000"/>
                        </a:lnSpc>
                        <a:spcBef>
                          <a:spcPts val="600"/>
                        </a:spcBef>
                        <a:spcAft>
                          <a:spcPts val="600"/>
                        </a:spcAft>
                      </a:pPr>
                      <a:r>
                        <a:rPr lang="en-US" sz="1200" spc="30">
                          <a:effectLst/>
                        </a:rPr>
                        <a:t>AC Wire</a:t>
                      </a:r>
                      <a:endParaRPr lang="en-US" sz="1100" spc="30">
                        <a:solidFill>
                          <a:srgbClr val="000000"/>
                        </a:solidFill>
                        <a:effectLst/>
                        <a:latin typeface="Lato" panose="020F0502020204030203" pitchFamily="34" charset="0"/>
                        <a:ea typeface="微软雅黑" panose="020B0503020204020204" pitchFamily="34" charset="-122"/>
                        <a:cs typeface="Times New Roman" panose="02020603050405020304" pitchFamily="18" charset="0"/>
                      </a:endParaRPr>
                    </a:p>
                  </a:txBody>
                  <a:tcPr marL="68580" marR="68580" marT="0" marB="0" anchor="ctr"/>
                </a:tc>
                <a:tc>
                  <a:txBody>
                    <a:bodyPr/>
                    <a:lstStyle/>
                    <a:p>
                      <a:pPr marL="127000" algn="ctr">
                        <a:lnSpc>
                          <a:spcPct val="150000"/>
                        </a:lnSpc>
                        <a:spcBef>
                          <a:spcPts val="600"/>
                        </a:spcBef>
                        <a:spcAft>
                          <a:spcPts val="600"/>
                        </a:spcAft>
                      </a:pPr>
                      <a:r>
                        <a:rPr lang="en-US" sz="1200" spc="30" dirty="0">
                          <a:effectLst/>
                        </a:rPr>
                        <a:t>12-14 AWG stranded wire, 600 V, type THHN, MTW, or THWN</a:t>
                      </a:r>
                      <a:endParaRPr lang="en-US" sz="1100" spc="30" dirty="0">
                        <a:solidFill>
                          <a:srgbClr val="000000"/>
                        </a:solidFill>
                        <a:effectLst/>
                        <a:latin typeface="Lato" panose="020F0502020204030203" pitchFamily="34" charset="0"/>
                        <a:ea typeface="微软雅黑" panose="020B0503020204020204" pitchFamily="34" charset="-122"/>
                        <a:cs typeface="Times New Roman" panose="02020603050405020304" pitchFamily="18" charset="0"/>
                      </a:endParaRPr>
                    </a:p>
                  </a:txBody>
                  <a:tcPr marL="68580" marR="68580" marT="0" marB="0" anchor="ctr"/>
                </a:tc>
              </a:tr>
              <a:tr h="0">
                <a:tc>
                  <a:txBody>
                    <a:bodyPr/>
                    <a:lstStyle/>
                    <a:p>
                      <a:pPr marL="127000" algn="ctr">
                        <a:lnSpc>
                          <a:spcPct val="150000"/>
                        </a:lnSpc>
                        <a:spcBef>
                          <a:spcPts val="600"/>
                        </a:spcBef>
                        <a:spcAft>
                          <a:spcPts val="600"/>
                        </a:spcAft>
                      </a:pPr>
                      <a:r>
                        <a:rPr lang="en-US" sz="1200" spc="30">
                          <a:effectLst/>
                        </a:rPr>
                        <a:t>RS485 Wire</a:t>
                      </a:r>
                      <a:endParaRPr lang="en-US" sz="1100" spc="30">
                        <a:solidFill>
                          <a:srgbClr val="000000"/>
                        </a:solidFill>
                        <a:effectLst/>
                        <a:latin typeface="Lato" panose="020F0502020204030203" pitchFamily="34" charset="0"/>
                        <a:ea typeface="微软雅黑" panose="020B0503020204020204" pitchFamily="34" charset="-122"/>
                        <a:cs typeface="Times New Roman" panose="02020603050405020304" pitchFamily="18" charset="0"/>
                      </a:endParaRPr>
                    </a:p>
                  </a:txBody>
                  <a:tcPr marL="68580" marR="68580" marT="0" marB="0" anchor="ctr"/>
                </a:tc>
                <a:tc>
                  <a:txBody>
                    <a:bodyPr/>
                    <a:lstStyle/>
                    <a:p>
                      <a:pPr marL="127000" algn="ctr">
                        <a:lnSpc>
                          <a:spcPct val="150000"/>
                        </a:lnSpc>
                        <a:spcBef>
                          <a:spcPts val="600"/>
                        </a:spcBef>
                        <a:spcAft>
                          <a:spcPts val="600"/>
                        </a:spcAft>
                      </a:pPr>
                      <a:r>
                        <a:rPr lang="en-US" sz="1200" spc="30" dirty="0">
                          <a:effectLst/>
                        </a:rPr>
                        <a:t>16-20 AWG</a:t>
                      </a:r>
                      <a:endParaRPr lang="en-US" sz="1100" spc="30" dirty="0">
                        <a:solidFill>
                          <a:srgbClr val="000000"/>
                        </a:solidFill>
                        <a:effectLst/>
                        <a:latin typeface="Lato" panose="020F0502020204030203" pitchFamily="34" charset="0"/>
                        <a:ea typeface="微软雅黑" panose="020B0503020204020204" pitchFamily="34" charset="-122"/>
                        <a:cs typeface="Times New Roman" panose="02020603050405020304" pitchFamily="18" charset="0"/>
                      </a:endParaRPr>
                    </a:p>
                  </a:txBody>
                  <a:tcPr marL="68580" marR="68580" marT="0" marB="0" anchor="ctr"/>
                </a:tc>
              </a:tr>
              <a:tr h="0">
                <a:tc>
                  <a:txBody>
                    <a:bodyPr/>
                    <a:lstStyle/>
                    <a:p>
                      <a:pPr marL="127000" algn="ctr">
                        <a:lnSpc>
                          <a:spcPct val="150000"/>
                        </a:lnSpc>
                        <a:spcBef>
                          <a:spcPts val="600"/>
                        </a:spcBef>
                        <a:spcAft>
                          <a:spcPts val="600"/>
                        </a:spcAft>
                      </a:pPr>
                      <a:r>
                        <a:rPr lang="en-US" sz="1200" spc="30" dirty="0">
                          <a:effectLst/>
                        </a:rPr>
                        <a:t>OCPD Rating</a:t>
                      </a:r>
                      <a:endParaRPr lang="en-US" sz="1100" spc="30" dirty="0">
                        <a:solidFill>
                          <a:srgbClr val="000000"/>
                        </a:solidFill>
                        <a:effectLst/>
                        <a:latin typeface="Lato" panose="020F0502020204030203" pitchFamily="34" charset="0"/>
                        <a:ea typeface="微软雅黑" panose="020B0503020204020204" pitchFamily="34" charset="-122"/>
                        <a:cs typeface="Times New Roman" panose="02020603050405020304" pitchFamily="18" charset="0"/>
                      </a:endParaRPr>
                    </a:p>
                  </a:txBody>
                  <a:tcPr marL="68580" marR="68580" marT="0" marB="0" anchor="ctr"/>
                </a:tc>
                <a:tc>
                  <a:txBody>
                    <a:bodyPr/>
                    <a:lstStyle/>
                    <a:p>
                      <a:pPr marL="127000" algn="ctr">
                        <a:lnSpc>
                          <a:spcPct val="150000"/>
                        </a:lnSpc>
                        <a:spcBef>
                          <a:spcPts val="600"/>
                        </a:spcBef>
                        <a:spcAft>
                          <a:spcPts val="600"/>
                        </a:spcAft>
                      </a:pPr>
                      <a:r>
                        <a:rPr lang="en-US" sz="1200" spc="30" dirty="0">
                          <a:effectLst/>
                        </a:rPr>
                        <a:t>15 A</a:t>
                      </a:r>
                      <a:endParaRPr lang="en-US" sz="1100" spc="30" dirty="0">
                        <a:solidFill>
                          <a:srgbClr val="000000"/>
                        </a:solidFill>
                        <a:effectLst/>
                        <a:latin typeface="Lato" panose="020F0502020204030203" pitchFamily="34" charset="0"/>
                        <a:ea typeface="微软雅黑" panose="020B0503020204020204" pitchFamily="34" charset="-122"/>
                        <a:cs typeface="Times New Roman" panose="02020603050405020304" pitchFamily="18" charset="0"/>
                      </a:endParaRPr>
                    </a:p>
                  </a:txBody>
                  <a:tcPr marL="68580" marR="68580" marT="0" marB="0" anchor="ctr"/>
                </a:tc>
              </a:tr>
            </a:tbl>
          </a:graphicData>
        </a:graphic>
      </p:graphicFrame>
      <p:sp>
        <p:nvSpPr>
          <p:cNvPr id="16" name="文本框 15"/>
          <p:cNvSpPr txBox="1"/>
          <p:nvPr/>
        </p:nvSpPr>
        <p:spPr>
          <a:xfrm>
            <a:off x="6719946" y="1693847"/>
            <a:ext cx="4557654" cy="1077218"/>
          </a:xfrm>
          <a:prstGeom prst="rect">
            <a:avLst/>
          </a:prstGeom>
          <a:noFill/>
        </p:spPr>
        <p:txBody>
          <a:bodyPr wrap="square">
            <a:spAutoFit/>
          </a:bodyPr>
          <a:lstStyle>
            <a:defPPr>
              <a:defRPr lang="zh-CN"/>
            </a:defPPr>
            <a:lvl1pPr marL="285750" indent="-285750">
              <a:spcAft>
                <a:spcPts val="600"/>
              </a:spcAft>
              <a:buFont typeface="Wingdings" panose="05000000000000000000" pitchFamily="2" charset="2"/>
              <a:buChar char="ü"/>
              <a:defRPr sz="1600">
                <a:latin typeface="Arial" panose="020B0604020202020204" pitchFamily="34" charset="0"/>
                <a:cs typeface="Arial" panose="020B0604020202020204" pitchFamily="34" charset="0"/>
              </a:defRPr>
            </a:lvl1pPr>
          </a:lstStyle>
          <a:p>
            <a:pPr marL="0" indent="0">
              <a:buNone/>
            </a:pPr>
            <a:r>
              <a:rPr lang="en-US" dirty="0"/>
              <a:t>All electrical installations shall comply with all national and local electrical codes. Recommended Wire size and service entrance panel OCPD rating as shown in the table below.</a:t>
            </a:r>
            <a:endParaRPr lang="en-US" dirty="0"/>
          </a:p>
        </p:txBody>
      </p:sp>
      <p:sp>
        <p:nvSpPr>
          <p:cNvPr id="18" name="文本框 17"/>
          <p:cNvSpPr txBox="1"/>
          <p:nvPr/>
        </p:nvSpPr>
        <p:spPr>
          <a:xfrm>
            <a:off x="6719946" y="4269831"/>
            <a:ext cx="4636487" cy="830997"/>
          </a:xfrm>
          <a:prstGeom prst="rect">
            <a:avLst/>
          </a:prstGeom>
          <a:noFill/>
        </p:spPr>
        <p:txBody>
          <a:bodyPr wrap="square">
            <a:spAutoFit/>
          </a:bodyPr>
          <a:lstStyle>
            <a:defPPr>
              <a:defRPr lang="zh-CN"/>
            </a:defPPr>
            <a:lvl1pPr marL="285750" indent="-285750">
              <a:spcAft>
                <a:spcPts val="600"/>
              </a:spcAft>
              <a:buFont typeface="Wingdings" panose="05000000000000000000" pitchFamily="2" charset="2"/>
              <a:buChar char="ü"/>
              <a:defRPr sz="1600">
                <a:latin typeface="Arial" panose="020B0604020202020204" pitchFamily="34" charset="0"/>
                <a:cs typeface="Arial" panose="020B0604020202020204" pitchFamily="34" charset="0"/>
              </a:defRPr>
            </a:lvl1pPr>
          </a:lstStyle>
          <a:p>
            <a:pPr marL="0" indent="0">
              <a:buNone/>
            </a:pPr>
            <a:r>
              <a:rPr lang="en-US" dirty="0"/>
              <a:t>The length of the communications cables between the Meter kit and the </a:t>
            </a:r>
            <a:r>
              <a:rPr lang="en-US" dirty="0" err="1"/>
              <a:t>aGate</a:t>
            </a:r>
            <a:r>
              <a:rPr lang="en-US" dirty="0"/>
              <a:t> shall not exceed 328 feet (100 meters).</a:t>
            </a:r>
            <a:endParaRPr lang="en-US" dirty="0"/>
          </a:p>
        </p:txBody>
      </p:sp>
      <p:sp>
        <p:nvSpPr>
          <p:cNvPr id="2" name="文本框 1"/>
          <p:cNvSpPr txBox="1"/>
          <p:nvPr/>
        </p:nvSpPr>
        <p:spPr>
          <a:xfrm>
            <a:off x="6753076" y="5164153"/>
            <a:ext cx="4636487" cy="661720"/>
          </a:xfrm>
          <a:prstGeom prst="rect">
            <a:avLst/>
          </a:prstGeom>
          <a:noFill/>
        </p:spPr>
        <p:txBody>
          <a:bodyPr wrap="square">
            <a:spAutoFit/>
          </a:bodyPr>
          <a:lstStyle>
            <a:defPPr>
              <a:defRPr lang="zh-CN"/>
            </a:defPPr>
            <a:lvl1pPr marL="285750" indent="-285750">
              <a:spcAft>
                <a:spcPts val="600"/>
              </a:spcAft>
              <a:buFont typeface="Wingdings" panose="05000000000000000000" pitchFamily="2" charset="2"/>
              <a:buChar char="ü"/>
              <a:defRPr sz="1600">
                <a:latin typeface="Arial" panose="020B0604020202020204" pitchFamily="34" charset="0"/>
                <a:cs typeface="Arial" panose="020B0604020202020204" pitchFamily="34" charset="0"/>
              </a:defRPr>
            </a:lvl1pPr>
          </a:lstStyle>
          <a:p>
            <a:pPr marL="0" indent="0">
              <a:buNone/>
            </a:pPr>
            <a:r>
              <a:rPr lang="zh-CN" altLang="en-US" dirty="0"/>
              <a:t>放在盒子里</a:t>
            </a:r>
            <a:endParaRPr lang="en-US" altLang="zh-CN" dirty="0"/>
          </a:p>
          <a:p>
            <a:pPr marL="0" indent="0">
              <a:buNone/>
            </a:pPr>
            <a:r>
              <a:rPr lang="en-US" dirty="0"/>
              <a:t>SKU </a:t>
            </a:r>
            <a:r>
              <a:rPr lang="zh-CN" altLang="en-US" dirty="0"/>
              <a:t>怎么下单 多少钱，已有物料编码，带包材</a:t>
            </a:r>
            <a:endParaRPr lang="en-US" dirty="0"/>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085760" y="1113417"/>
            <a:ext cx="6025277" cy="4417807"/>
          </a:xfrm>
          <a:prstGeom prst="rect">
            <a:avLst/>
          </a:prstGeom>
        </p:spPr>
      </p:pic>
      <p:sp>
        <p:nvSpPr>
          <p:cNvPr id="3" name="文本框 2"/>
          <p:cNvSpPr txBox="1"/>
          <p:nvPr/>
        </p:nvSpPr>
        <p:spPr>
          <a:xfrm>
            <a:off x="6736081" y="980741"/>
            <a:ext cx="5151120" cy="4893647"/>
          </a:xfrm>
          <a:prstGeom prst="rect">
            <a:avLst/>
          </a:prstGeom>
          <a:noFill/>
        </p:spPr>
        <p:txBody>
          <a:bodyPr wrap="square" rtlCol="0">
            <a:spAutoFit/>
          </a:bodyPr>
          <a:lstStyle/>
          <a:p>
            <a:pPr>
              <a:spcAft>
                <a:spcPts val="600"/>
              </a:spcAft>
            </a:pPr>
            <a:r>
              <a:rPr lang="en-US" altLang="zh-CN" sz="1400" b="1" dirty="0">
                <a:latin typeface="Arial" panose="020B0604020202020204" pitchFamily="34" charset="0"/>
                <a:cs typeface="Arial" panose="020B0604020202020204" pitchFamily="34" charset="0"/>
              </a:rPr>
              <a:t>Brief:</a:t>
            </a:r>
            <a:endParaRPr lang="en-US" altLang="zh-CN" sz="1400" b="1" dirty="0">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rPr>
              <a:t>Existing PV to a backup panel</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Adding an </a:t>
            </a:r>
            <a:r>
              <a:rPr lang="en-US" altLang="zh-CN" sz="1400" dirty="0" err="1">
                <a:latin typeface="Arial" panose="020B0604020202020204" pitchFamily="34" charset="0"/>
                <a:cs typeface="Arial" panose="020B0604020202020204" pitchFamily="34" charset="0"/>
              </a:rPr>
              <a:t>aPbox</a:t>
            </a:r>
            <a:r>
              <a:rPr lang="en-US" altLang="zh-CN" sz="1400" dirty="0">
                <a:latin typeface="Arial" panose="020B0604020202020204" pitchFamily="34" charset="0"/>
                <a:cs typeface="Arial" panose="020B0604020202020204" pitchFamily="34" charset="0"/>
              </a:rPr>
              <a:t> in load side.</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Retrofit job: Move the existing PV connection wires from backup panel to the  </a:t>
            </a:r>
            <a:r>
              <a:rPr lang="en-US" altLang="zh-CN" sz="1400" dirty="0" err="1">
                <a:latin typeface="Arial" panose="020B0604020202020204" pitchFamily="34" charset="0"/>
                <a:cs typeface="Arial" panose="020B0604020202020204" pitchFamily="34" charset="0"/>
              </a:rPr>
              <a:t>aPbox</a:t>
            </a:r>
            <a:r>
              <a:rPr lang="en-US" altLang="zh-CN" sz="1400" dirty="0">
                <a:latin typeface="Arial" panose="020B0604020202020204" pitchFamily="34" charset="0"/>
                <a:cs typeface="Arial" panose="020B0604020202020204" pitchFamily="34" charset="0"/>
              </a:rPr>
              <a:t>, then lead to backup panel breaker again.</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The existing PV solar energy can be exported to the grid. </a:t>
            </a:r>
            <a:endParaRPr lang="en-US" altLang="zh-CN" sz="1400" dirty="0">
              <a:latin typeface="Arial" panose="020B0604020202020204" pitchFamily="34" charset="0"/>
              <a:cs typeface="Arial" panose="020B0604020202020204" pitchFamily="34" charset="0"/>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PV curtailment when grid outage.</a:t>
            </a:r>
            <a:endParaRPr lang="en-US" altLang="zh-CN" sz="1400" dirty="0">
              <a:latin typeface="Arial" panose="020B0604020202020204" pitchFamily="34" charset="0"/>
              <a:cs typeface="Arial" panose="020B0604020202020204" pitchFamily="34" charset="0"/>
              <a:sym typeface="+mn-ea"/>
            </a:endParaRPr>
          </a:p>
          <a:p>
            <a:pPr marL="285750" indent="-285750">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sym typeface="+mn-ea"/>
              </a:rPr>
              <a:t>Primary PV (New adding PV)</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Led to the aGate. </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The solar generation is non-export. </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rPr>
              <a:t>And it can generate the solar energy during the grid outage </a:t>
            </a:r>
            <a:r>
              <a:rPr lang="en-US" altLang="zh-CN" sz="1400" dirty="0">
                <a:latin typeface="Arial" panose="020B0604020202020204" pitchFamily="34" charset="0"/>
                <a:cs typeface="Arial" panose="020B0604020202020204" pitchFamily="34" charset="0"/>
                <a:sym typeface="+mn-ea"/>
              </a:rPr>
              <a:t>until PV curtailment when generation is over the load.</a:t>
            </a:r>
            <a:endParaRPr lang="en-US" altLang="zh-CN" sz="1400" dirty="0">
              <a:latin typeface="Arial" panose="020B0604020202020204" pitchFamily="34" charset="0"/>
              <a:cs typeface="Arial" panose="020B0604020202020204" pitchFamily="34" charset="0"/>
              <a:sym typeface="+mn-ea"/>
            </a:endParaRPr>
          </a:p>
          <a:p>
            <a:pPr marL="285750" indent="-285750">
              <a:spcAft>
                <a:spcPts val="600"/>
              </a:spcAft>
              <a:buFont typeface="Arial" panose="020B0604020202020204" pitchFamily="34" charset="0"/>
              <a:buChar char="•"/>
            </a:pPr>
            <a:r>
              <a:rPr lang="en-US" altLang="zh-CN" sz="1400" dirty="0">
                <a:latin typeface="Arial" panose="020B0604020202020204" pitchFamily="34" charset="0"/>
                <a:cs typeface="Arial" panose="020B0604020202020204" pitchFamily="34" charset="0"/>
                <a:sym typeface="+mn-ea"/>
              </a:rPr>
              <a:t>PV curtailment</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First by Primary PV to </a:t>
            </a:r>
            <a:r>
              <a:rPr lang="en-US" altLang="zh-CN" sz="1400" dirty="0" err="1">
                <a:latin typeface="Arial" panose="020B0604020202020204" pitchFamily="34" charset="0"/>
                <a:cs typeface="Arial" panose="020B0604020202020204" pitchFamily="34" charset="0"/>
                <a:sym typeface="+mn-ea"/>
              </a:rPr>
              <a:t>aGate</a:t>
            </a:r>
            <a:r>
              <a:rPr lang="en-US" altLang="zh-CN" sz="1400" dirty="0">
                <a:latin typeface="Arial" panose="020B0604020202020204" pitchFamily="34" charset="0"/>
                <a:cs typeface="Arial" panose="020B0604020202020204" pitchFamily="34" charset="0"/>
                <a:sym typeface="+mn-ea"/>
              </a:rPr>
              <a:t> (non-export)</a:t>
            </a:r>
            <a:endParaRPr lang="en-US" altLang="zh-CN" sz="1400" dirty="0">
              <a:latin typeface="Arial" panose="020B0604020202020204" pitchFamily="34" charset="0"/>
              <a:cs typeface="Arial" panose="020B0604020202020204" pitchFamily="34" charset="0"/>
              <a:sym typeface="+mn-ea"/>
            </a:endParaRPr>
          </a:p>
          <a:p>
            <a:pPr marL="742950" lvl="1" indent="-285750">
              <a:spcAft>
                <a:spcPts val="600"/>
              </a:spcAft>
              <a:buFont typeface="Wingdings" panose="05000000000000000000" pitchFamily="2" charset="2"/>
              <a:buChar char="Ø"/>
            </a:pPr>
            <a:r>
              <a:rPr lang="en-US" altLang="zh-CN" sz="1400" dirty="0">
                <a:latin typeface="Arial" panose="020B0604020202020204" pitchFamily="34" charset="0"/>
                <a:cs typeface="Arial" panose="020B0604020202020204" pitchFamily="34" charset="0"/>
                <a:sym typeface="+mn-ea"/>
              </a:rPr>
              <a:t>Next by </a:t>
            </a:r>
            <a:r>
              <a:rPr lang="en-US" altLang="zh-CN" sz="1400" dirty="0" err="1">
                <a:latin typeface="Arial" panose="020B0604020202020204" pitchFamily="34" charset="0"/>
                <a:cs typeface="Arial" panose="020B0604020202020204" pitchFamily="34" charset="0"/>
                <a:sym typeface="+mn-ea"/>
              </a:rPr>
              <a:t>aPbox</a:t>
            </a:r>
            <a:r>
              <a:rPr lang="en-US" altLang="zh-CN" sz="1400" dirty="0">
                <a:latin typeface="Arial" panose="020B0604020202020204" pitchFamily="34" charset="0"/>
                <a:cs typeface="Arial" panose="020B0604020202020204" pitchFamily="34" charset="0"/>
                <a:sym typeface="+mn-ea"/>
              </a:rPr>
              <a:t> to backup panel when grid outage.</a:t>
            </a:r>
            <a:endParaRPr lang="en-US" altLang="zh-CN" sz="1400" dirty="0">
              <a:latin typeface="Arial" panose="020B0604020202020204" pitchFamily="34" charset="0"/>
              <a:cs typeface="Arial" panose="020B0604020202020204" pitchFamily="34" charset="0"/>
              <a:sym typeface="+mn-ea"/>
            </a:endParaRPr>
          </a:p>
        </p:txBody>
      </p:sp>
      <p:sp>
        <p:nvSpPr>
          <p:cNvPr id="9" name="Title 8"/>
          <p:cNvSpPr>
            <a:spLocks noGrp="1"/>
          </p:cNvSpPr>
          <p:nvPr>
            <p:ph type="title"/>
          </p:nvPr>
        </p:nvSpPr>
        <p:spPr/>
        <p:txBody>
          <a:bodyPr>
            <a:noAutofit/>
          </a:bodyPr>
          <a:lstStyle/>
          <a:p>
            <a:r>
              <a:rPr lang="en-US" altLang="zh-CN" sz="2800" dirty="0">
                <a:latin typeface="Arial" panose="020B0604020202020204" pitchFamily="34" charset="0"/>
                <a:cs typeface="Arial" panose="020B0604020202020204" pitchFamily="34" charset="0"/>
                <a:sym typeface="+mn-ea"/>
              </a:rPr>
              <a:t>Option 3: </a:t>
            </a:r>
            <a:r>
              <a:rPr lang="en-US" altLang="zh-CN" sz="2800" dirty="0" err="1">
                <a:latin typeface="Arial" panose="020B0604020202020204" pitchFamily="34" charset="0"/>
                <a:cs typeface="Arial" panose="020B0604020202020204" pitchFamily="34" charset="0"/>
                <a:sym typeface="+mn-ea"/>
              </a:rPr>
              <a:t>aPbox</a:t>
            </a:r>
            <a:r>
              <a:rPr lang="en-US" altLang="zh-CN" sz="2800" dirty="0">
                <a:latin typeface="Arial" panose="020B0604020202020204" pitchFamily="34" charset="0"/>
                <a:cs typeface="Arial" panose="020B0604020202020204" pitchFamily="34" charset="0"/>
                <a:sym typeface="+mn-ea"/>
              </a:rPr>
              <a:t> in load side</a:t>
            </a:r>
            <a:br>
              <a:rPr lang="en-US" altLang="zh-CN" sz="2800" dirty="0">
                <a:latin typeface="Arial" panose="020B0604020202020204" pitchFamily="34" charset="0"/>
                <a:cs typeface="Arial" panose="020B0604020202020204" pitchFamily="34" charset="0"/>
                <a:sym typeface="+mn-ea"/>
              </a:rPr>
            </a:br>
            <a:endParaRPr lang="zh-CN" altLang="en-US" sz="2800" b="0" dirty="0"/>
          </a:p>
        </p:txBody>
      </p:sp>
      <p:sp>
        <p:nvSpPr>
          <p:cNvPr id="2" name="文本框 1"/>
          <p:cNvSpPr txBox="1"/>
          <p:nvPr/>
        </p:nvSpPr>
        <p:spPr>
          <a:xfrm flipH="1">
            <a:off x="7791225" y="405511"/>
            <a:ext cx="859716" cy="400110"/>
          </a:xfrm>
          <a:prstGeom prst="rect">
            <a:avLst/>
          </a:prstGeom>
          <a:noFill/>
        </p:spPr>
        <p:txBody>
          <a:bodyPr wrap="square" lIns="91440" tIns="91440" rIns="91440" bIns="91440" rtlCol="0" anchor="ctr" anchorCtr="0">
            <a:spAutoFit/>
          </a:bodyPr>
          <a:lstStyle/>
          <a:p>
            <a:pPr algn="l"/>
            <a:r>
              <a:rPr lang="zh-CN" altLang="en-US" sz="1400" dirty="0">
                <a:solidFill>
                  <a:schemeClr val="tx1"/>
                </a:solidFill>
                <a:latin typeface="微软雅黑" panose="020B0503020204020204" pitchFamily="34" charset="-122"/>
                <a:ea typeface="微软雅黑" panose="020B0503020204020204" pitchFamily="34" charset="-122"/>
              </a:rPr>
              <a:t>待定</a:t>
            </a:r>
            <a:endParaRPr lang="en-US" sz="1400" dirty="0" err="1">
              <a:solidFill>
                <a:schemeClr val="tx1"/>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48641" y="251012"/>
            <a:ext cx="11338560" cy="754829"/>
          </a:xfrm>
        </p:spPr>
        <p:txBody>
          <a:bodyPr>
            <a:noAutofit/>
          </a:bodyPr>
          <a:lstStyle/>
          <a:p>
            <a:r>
              <a:rPr lang="en-US" altLang="zh-CN" sz="2800" dirty="0">
                <a:latin typeface="Arial" panose="020B0604020202020204" pitchFamily="34" charset="0"/>
                <a:cs typeface="Arial" panose="020B0604020202020204" pitchFamily="34" charset="0"/>
                <a:sym typeface="+mn-ea"/>
              </a:rPr>
              <a:t>Option 3: </a:t>
            </a:r>
            <a:r>
              <a:rPr lang="en-US" altLang="zh-CN" sz="2800" dirty="0" err="1">
                <a:latin typeface="Arial" panose="020B0604020202020204" pitchFamily="34" charset="0"/>
                <a:cs typeface="Arial" panose="020B0604020202020204" pitchFamily="34" charset="0"/>
                <a:sym typeface="+mn-ea"/>
              </a:rPr>
              <a:t>aPbox</a:t>
            </a:r>
            <a:r>
              <a:rPr lang="en-US" altLang="zh-CN" sz="2800" dirty="0">
                <a:latin typeface="Arial" panose="020B0604020202020204" pitchFamily="34" charset="0"/>
                <a:cs typeface="Arial" panose="020B0604020202020204" pitchFamily="34" charset="0"/>
                <a:sym typeface="+mn-ea"/>
              </a:rPr>
              <a:t> in load side – App Setting</a:t>
            </a:r>
            <a:br>
              <a:rPr lang="en-US" altLang="zh-CN" sz="2800" dirty="0">
                <a:latin typeface="Arial" panose="020B0604020202020204" pitchFamily="34" charset="0"/>
                <a:cs typeface="Arial" panose="020B0604020202020204" pitchFamily="34" charset="0"/>
                <a:sym typeface="+mn-ea"/>
              </a:rPr>
            </a:br>
            <a:endParaRPr lang="zh-CN" altLang="en-US" sz="2800" b="0" dirty="0"/>
          </a:p>
        </p:txBody>
      </p:sp>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5398"/>
          <a:stretch>
            <a:fillRect/>
          </a:stretch>
        </p:blipFill>
        <p:spPr bwMode="auto">
          <a:xfrm>
            <a:off x="2976151" y="853440"/>
            <a:ext cx="2144185" cy="4507454"/>
          </a:xfrm>
          <a:prstGeom prst="rect">
            <a:avLst/>
          </a:prstGeom>
          <a:ln>
            <a:noFill/>
          </a:ln>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5042"/>
          <a:stretch>
            <a:fillRect/>
          </a:stretch>
        </p:blipFill>
        <p:spPr bwMode="auto">
          <a:xfrm>
            <a:off x="6359583" y="853440"/>
            <a:ext cx="2144185" cy="4524668"/>
          </a:xfrm>
          <a:prstGeom prst="rect">
            <a:avLst/>
          </a:prstGeom>
          <a:ln>
            <a:noFill/>
          </a:ln>
        </p:spPr>
      </p:pic>
      <p:sp>
        <p:nvSpPr>
          <p:cNvPr id="5" name="矩形: 圆角 4"/>
          <p:cNvSpPr/>
          <p:nvPr/>
        </p:nvSpPr>
        <p:spPr>
          <a:xfrm>
            <a:off x="3026266" y="4011186"/>
            <a:ext cx="2026023" cy="376517"/>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矩形: 圆角 5"/>
          <p:cNvSpPr/>
          <p:nvPr/>
        </p:nvSpPr>
        <p:spPr>
          <a:xfrm>
            <a:off x="3160737" y="2788920"/>
            <a:ext cx="1775012" cy="376517"/>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直接箭头连接符 7"/>
          <p:cNvCxnSpPr/>
          <p:nvPr/>
        </p:nvCxnSpPr>
        <p:spPr>
          <a:xfrm>
            <a:off x="5307105" y="4199444"/>
            <a:ext cx="910816" cy="0"/>
          </a:xfrm>
          <a:prstGeom prst="straightConnector1">
            <a:avLst/>
          </a:prstGeom>
          <a:ln w="19050">
            <a:solidFill>
              <a:srgbClr val="FF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714513" y="5572316"/>
            <a:ext cx="6096000" cy="584775"/>
          </a:xfrm>
          <a:prstGeom prst="rect">
            <a:avLst/>
          </a:prstGeom>
          <a:noFill/>
        </p:spPr>
        <p:txBody>
          <a:bodyPr wrap="square">
            <a:spAutoFit/>
          </a:bodyPr>
          <a:lstStyle>
            <a:defPPr>
              <a:defRPr lang="zh-CN"/>
            </a:defPPr>
            <a:lvl1pPr>
              <a:defRPr sz="1600">
                <a:latin typeface="Arial" panose="020B0604020202020204" pitchFamily="34" charset="0"/>
                <a:cs typeface="Arial" panose="020B0604020202020204" pitchFamily="34" charset="0"/>
              </a:defRPr>
            </a:lvl1pPr>
          </a:lstStyle>
          <a:p>
            <a:r>
              <a:rPr lang="en-US" dirty="0"/>
              <a:t>Select </a:t>
            </a:r>
            <a:r>
              <a:rPr lang="en-US" b="1" dirty="0" err="1"/>
              <a:t>aPbox</a:t>
            </a:r>
            <a:r>
              <a:rPr lang="en-US" b="1" dirty="0"/>
              <a:t> </a:t>
            </a:r>
            <a:r>
              <a:rPr lang="en-US" dirty="0"/>
              <a:t>and set </a:t>
            </a:r>
            <a:r>
              <a:rPr lang="en-US" b="1" dirty="0"/>
              <a:t>Access mode </a:t>
            </a:r>
            <a:r>
              <a:rPr lang="en-US" dirty="0"/>
              <a:t>where the </a:t>
            </a:r>
            <a:r>
              <a:rPr lang="en-US" dirty="0" err="1"/>
              <a:t>aPbox</a:t>
            </a:r>
            <a:r>
              <a:rPr lang="en-US" dirty="0"/>
              <a:t> is placed during commissioning under </a:t>
            </a:r>
            <a:r>
              <a:rPr lang="en-US" b="1" dirty="0"/>
              <a:t>Solar Setting </a:t>
            </a:r>
            <a:r>
              <a:rPr lang="en-US" dirty="0"/>
              <a:t>tab.</a:t>
            </a:r>
            <a:endParaRPr lang="en-US" dirty="0"/>
          </a:p>
        </p:txBody>
      </p:sp>
      <p:sp>
        <p:nvSpPr>
          <p:cNvPr id="3" name="文本框 2"/>
          <p:cNvSpPr txBox="1"/>
          <p:nvPr/>
        </p:nvSpPr>
        <p:spPr>
          <a:xfrm>
            <a:off x="9027458" y="2907112"/>
            <a:ext cx="1800493" cy="400110"/>
          </a:xfrm>
          <a:prstGeom prst="rect">
            <a:avLst/>
          </a:prstGeom>
          <a:noFill/>
        </p:spPr>
        <p:txBody>
          <a:bodyPr wrap="none" lIns="91440" tIns="91440" rIns="91440" bIns="91440" rtlCol="0" anchor="ctr" anchorCtr="0">
            <a:spAutoFit/>
          </a:bodyPr>
          <a:lstStyle/>
          <a:p>
            <a:pPr algn="l"/>
            <a:r>
              <a:rPr lang="zh-CN" altLang="en-US" sz="1400" dirty="0">
                <a:solidFill>
                  <a:schemeClr val="tx1"/>
                </a:solidFill>
                <a:latin typeface="微软雅黑" panose="020B0503020204020204" pitchFamily="34" charset="-122"/>
                <a:ea typeface="微软雅黑" panose="020B0503020204020204" pitchFamily="34" charset="-122"/>
              </a:rPr>
              <a:t>软件策略要确定一下</a:t>
            </a:r>
            <a:endParaRPr lang="en-US" sz="1400" dirty="0" err="1">
              <a:solidFill>
                <a:schemeClr val="tx1"/>
              </a:soli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085760" y="1113417"/>
            <a:ext cx="6025277" cy="4417807"/>
          </a:xfrm>
          <a:prstGeom prst="rect">
            <a:avLst/>
          </a:prstGeom>
          <a:noFill/>
        </p:spPr>
      </p:pic>
      <p:sp>
        <p:nvSpPr>
          <p:cNvPr id="3" name="文本框 2"/>
          <p:cNvSpPr txBox="1"/>
          <p:nvPr/>
        </p:nvSpPr>
        <p:spPr>
          <a:xfrm>
            <a:off x="7220174" y="1724811"/>
            <a:ext cx="4236719" cy="2215991"/>
          </a:xfrm>
          <a:prstGeom prst="rect">
            <a:avLst/>
          </a:prstGeom>
          <a:noFill/>
        </p:spPr>
        <p:txBody>
          <a:bodyPr wrap="square" rtlCol="0" anchor="t">
            <a:spAutoFit/>
          </a:bodyPr>
          <a:lstStyle>
            <a:defPPr>
              <a:defRPr lang="zh-CN"/>
            </a:defPPr>
            <a:lvl1pPr>
              <a:spcAft>
                <a:spcPts val="600"/>
              </a:spcAft>
              <a:defRPr sz="1600" b="1">
                <a:latin typeface="Arial" panose="020B0604020202020204" pitchFamily="34" charset="0"/>
                <a:cs typeface="Arial" panose="020B0604020202020204" pitchFamily="34" charset="0"/>
              </a:defRPr>
            </a:lvl1pPr>
          </a:lstStyle>
          <a:p>
            <a:r>
              <a:rPr lang="en-US" altLang="zh-CN" dirty="0"/>
              <a:t>Principle:</a:t>
            </a:r>
            <a:endParaRPr lang="en-US" altLang="zh-CN" dirty="0"/>
          </a:p>
          <a:p>
            <a:pPr marL="342900" indent="-342900">
              <a:buFont typeface="+mj-lt"/>
              <a:buAutoNum type="arabicPeriod"/>
            </a:pPr>
            <a:r>
              <a:rPr lang="en-US" altLang="zh-CN" b="0" dirty="0"/>
              <a:t>Install Existing PV on the load side and use </a:t>
            </a:r>
            <a:r>
              <a:rPr lang="en-US" altLang="zh-CN" b="0" dirty="0" err="1"/>
              <a:t>aPbox</a:t>
            </a:r>
            <a:r>
              <a:rPr lang="en-US" altLang="zh-CN" b="0" dirty="0"/>
              <a:t> to monitor and control them.</a:t>
            </a:r>
            <a:endParaRPr lang="en-US" altLang="zh-CN" b="0" dirty="0"/>
          </a:p>
          <a:p>
            <a:pPr marL="342900" indent="-342900">
              <a:buFont typeface="+mj-lt"/>
              <a:buAutoNum type="arabicPeriod"/>
            </a:pPr>
            <a:r>
              <a:rPr lang="en-US" altLang="zh-CN" b="0" dirty="0"/>
              <a:t> Use software strategy to make the current to the grid less than or equal to the current of the Existing PV, so that for the grid, only the Existing PV are feeding into it.</a:t>
            </a:r>
            <a:endParaRPr lang="en-US" altLang="zh-CN" b="0" dirty="0"/>
          </a:p>
        </p:txBody>
      </p:sp>
      <p:sp>
        <p:nvSpPr>
          <p:cNvPr id="9" name="Title 8"/>
          <p:cNvSpPr>
            <a:spLocks noGrp="1"/>
          </p:cNvSpPr>
          <p:nvPr>
            <p:ph type="title"/>
          </p:nvPr>
        </p:nvSpPr>
        <p:spPr/>
        <p:txBody>
          <a:bodyPr>
            <a:noAutofit/>
          </a:bodyPr>
          <a:lstStyle/>
          <a:p>
            <a:r>
              <a:rPr lang="en-US" altLang="zh-CN" sz="2800" dirty="0">
                <a:latin typeface="Arial" panose="020B0604020202020204" pitchFamily="34" charset="0"/>
                <a:cs typeface="Arial" panose="020B0604020202020204" pitchFamily="34" charset="0"/>
                <a:sym typeface="+mn-ea"/>
              </a:rPr>
              <a:t>Option 3: </a:t>
            </a:r>
            <a:r>
              <a:rPr lang="en-US" altLang="zh-CN" sz="2800" dirty="0" err="1">
                <a:latin typeface="Arial" panose="020B0604020202020204" pitchFamily="34" charset="0"/>
                <a:cs typeface="Arial" panose="020B0604020202020204" pitchFamily="34" charset="0"/>
                <a:sym typeface="+mn-ea"/>
              </a:rPr>
              <a:t>aPbox</a:t>
            </a:r>
            <a:r>
              <a:rPr lang="en-US" altLang="zh-CN" sz="2800" dirty="0">
                <a:latin typeface="Arial" panose="020B0604020202020204" pitchFamily="34" charset="0"/>
                <a:cs typeface="Arial" panose="020B0604020202020204" pitchFamily="34" charset="0"/>
                <a:sym typeface="+mn-ea"/>
              </a:rPr>
              <a:t> in load side – Principle</a:t>
            </a:r>
            <a:br>
              <a:rPr lang="en-US" altLang="zh-CN" sz="2800" dirty="0">
                <a:latin typeface="Arial" panose="020B0604020202020204" pitchFamily="34" charset="0"/>
                <a:cs typeface="Arial" panose="020B0604020202020204" pitchFamily="34" charset="0"/>
                <a:sym typeface="+mn-ea"/>
              </a:rPr>
            </a:br>
            <a:endParaRPr lang="zh-CN" altLang="en-US" sz="2800" b="0" dirty="0"/>
          </a:p>
        </p:txBody>
      </p:sp>
      <mc:AlternateContent xmlns:mc="http://schemas.openxmlformats.org/markup-compatibility/2006">
        <mc:Choice xmlns:a14="http://schemas.microsoft.com/office/drawing/2010/main" Requires="a14">
          <p:sp>
            <p:nvSpPr>
              <p:cNvPr id="2" name="文本框 1"/>
              <p:cNvSpPr txBox="1"/>
              <p:nvPr/>
            </p:nvSpPr>
            <p:spPr>
              <a:xfrm>
                <a:off x="7244948" y="3955063"/>
                <a:ext cx="2093585" cy="276999"/>
              </a:xfrm>
              <a:prstGeom prst="rect">
                <a:avLst/>
              </a:prstGeom>
              <a:noFill/>
            </p:spPr>
            <p:txBody>
              <a:bodyPr wrap="none" lIns="0" tIns="0" rIns="0" bIns="0" rtlCol="0" anchor="ctr" anchorCtr="0">
                <a:spAutoFit/>
              </a:bodyPr>
              <a:lstStyle/>
              <a:p>
                <a:pPr algn="l"/>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ea typeface="微软雅黑" panose="020B0503020204020204" pitchFamily="34" charset="-122"/>
                            </a:rPr>
                          </m:ctrlPr>
                        </m:sSubPr>
                        <m:e>
                          <m:r>
                            <a:rPr lang="en-US" b="0" i="1" smtClean="0">
                              <a:solidFill>
                                <a:schemeClr val="tx1"/>
                              </a:solidFill>
                              <a:latin typeface="Cambria Math" panose="02040503050406030204" pitchFamily="18" charset="0"/>
                              <a:ea typeface="微软雅黑" panose="020B0503020204020204" pitchFamily="34" charset="-122"/>
                            </a:rPr>
                            <m:t>𝐼</m:t>
                          </m:r>
                        </m:e>
                        <m:sub>
                          <m:r>
                            <a:rPr lang="en-US" b="0" i="1" smtClean="0">
                              <a:solidFill>
                                <a:schemeClr val="tx1"/>
                              </a:solidFill>
                              <a:latin typeface="Cambria Math" panose="02040503050406030204" pitchFamily="18" charset="0"/>
                              <a:ea typeface="微软雅黑" panose="020B0503020204020204" pitchFamily="34" charset="-122"/>
                            </a:rPr>
                            <m:t>𝐺𝑟𝑖𝑑</m:t>
                          </m:r>
                        </m:sub>
                      </m:sSub>
                      <m:r>
                        <a:rPr lang="en-US" i="1" smtClean="0">
                          <a:solidFill>
                            <a:schemeClr val="tx1"/>
                          </a:solidFill>
                          <a:latin typeface="Cambria Math" panose="02040503050406030204" pitchFamily="18" charset="0"/>
                          <a:ea typeface="Cambria Math" panose="02040503050406030204" pitchFamily="18" charset="0"/>
                        </a:rPr>
                        <m:t>=</m:t>
                      </m:r>
                      <m:sSub>
                        <m:sSubPr>
                          <m:ctrlPr>
                            <a:rPr lang="en-US"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𝐼</m:t>
                          </m:r>
                        </m:e>
                        <m:sub>
                          <m:r>
                            <m:rPr>
                              <m:sty m:val="p"/>
                            </m:rPr>
                            <a:rPr lang="en-US" altLang="zh-CN" i="1">
                              <a:latin typeface="Cambria Math" panose="02040503050406030204" pitchFamily="18" charset="0"/>
                              <a:ea typeface="Cambria Math" panose="02040503050406030204" pitchFamily="18" charset="0"/>
                            </a:rPr>
                            <m:t>a</m:t>
                          </m:r>
                          <m:r>
                            <a:rPr lang="en-US" altLang="zh-CN" b="0" i="1" smtClean="0">
                              <a:latin typeface="Cambria Math" panose="02040503050406030204" pitchFamily="18" charset="0"/>
                              <a:ea typeface="Cambria Math" panose="02040503050406030204" pitchFamily="18" charset="0"/>
                            </a:rPr>
                            <m:t>𝐺𝑎𝑡𝑒</m:t>
                          </m:r>
                        </m:sub>
                      </m:sSub>
                      <m:r>
                        <a:rPr lang="en-US" i="1" smtClean="0">
                          <a:solidFill>
                            <a:schemeClr val="tx1"/>
                          </a:solidFill>
                          <a:latin typeface="Cambria Math" panose="02040503050406030204" pitchFamily="18" charset="0"/>
                          <a:ea typeface="Cambria Math" panose="02040503050406030204" pitchFamily="18" charset="0"/>
                        </a:rPr>
                        <m:t>≤</m:t>
                      </m:r>
                      <m:sSub>
                        <m:sSubPr>
                          <m:ctrlPr>
                            <a:rPr lang="en-US"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𝐼</m:t>
                          </m:r>
                        </m:e>
                        <m:sub>
                          <m:r>
                            <a:rPr lang="en-US" b="0" i="1" smtClean="0">
                              <a:solidFill>
                                <a:schemeClr val="tx1"/>
                              </a:solidFill>
                              <a:latin typeface="Cambria Math" panose="02040503050406030204" pitchFamily="18" charset="0"/>
                              <a:ea typeface="Cambria Math" panose="02040503050406030204" pitchFamily="18" charset="0"/>
                            </a:rPr>
                            <m:t>𝑃𝑉</m:t>
                          </m:r>
                          <m:r>
                            <a:rPr lang="en-US" b="0" i="1" smtClean="0">
                              <a:solidFill>
                                <a:schemeClr val="tx1"/>
                              </a:solidFill>
                              <a:latin typeface="Cambria Math" panose="02040503050406030204" pitchFamily="18" charset="0"/>
                              <a:ea typeface="Cambria Math" panose="02040503050406030204" pitchFamily="18" charset="0"/>
                            </a:rPr>
                            <m:t>1</m:t>
                          </m:r>
                        </m:sub>
                      </m:sSub>
                    </m:oMath>
                  </m:oMathPara>
                </a14:m>
                <a:endParaRPr lang="en-US" dirty="0" err="1">
                  <a:solidFill>
                    <a:schemeClr val="tx1"/>
                  </a:solidFill>
                  <a:latin typeface="微软雅黑" panose="020B0503020204020204" pitchFamily="34" charset="-122"/>
                  <a:ea typeface="微软雅黑" panose="020B0503020204020204" pitchFamily="34" charset="-122"/>
                </a:endParaRPr>
              </a:p>
            </p:txBody>
          </p:sp>
        </mc:Choice>
        <mc:Fallback>
          <p:sp>
            <p:nvSpPr>
              <p:cNvPr id="2" name="文本框 1"/>
              <p:cNvSpPr txBox="1">
                <a:spLocks noRot="1" noChangeAspect="1" noMove="1" noResize="1" noEditPoints="1" noAdjustHandles="1" noChangeArrowheads="1" noChangeShapeType="1" noTextEdit="1"/>
              </p:cNvSpPr>
              <p:nvPr/>
            </p:nvSpPr>
            <p:spPr>
              <a:xfrm>
                <a:off x="7244948" y="3955063"/>
                <a:ext cx="2093585" cy="276999"/>
              </a:xfrm>
              <a:prstGeom prst="rect">
                <a:avLst/>
              </a:prstGeom>
              <a:blipFill rotWithShape="1">
                <a:blip r:embed="rId2"/>
                <a:stretch>
                  <a:fillRect l="-11" t="-102" r="-3599" b="152"/>
                </a:stretch>
              </a:blipFill>
            </p:spPr>
            <p:txBody>
              <a:bodyPr/>
              <a:lstStyle/>
              <a:p>
                <a:r>
                  <a:rPr lang="zh-CN" altLang="en-US">
                    <a:noFill/>
                  </a:rPr>
                  <a:t> </a:t>
                </a:r>
              </a:p>
            </p:txBody>
          </p:sp>
        </mc:Fallback>
      </mc:AlternateContent>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1"/>
          <a:srcRect l="23346" t="2841" r="35823" b="33088"/>
          <a:stretch>
            <a:fillRect/>
          </a:stretch>
        </p:blipFill>
        <p:spPr>
          <a:xfrm>
            <a:off x="1706032" y="1112403"/>
            <a:ext cx="1012670" cy="1589079"/>
          </a:xfrm>
          <a:prstGeom prst="rect">
            <a:avLst/>
          </a:prstGeom>
        </p:spPr>
      </p:pic>
      <p:sp>
        <p:nvSpPr>
          <p:cNvPr id="2" name="Title 1"/>
          <p:cNvSpPr>
            <a:spLocks noGrp="1"/>
          </p:cNvSpPr>
          <p:nvPr>
            <p:ph type="title"/>
          </p:nvPr>
        </p:nvSpPr>
        <p:spPr/>
        <p:txBody>
          <a:bodyPr>
            <a:normAutofit/>
          </a:bodyPr>
          <a:lstStyle/>
          <a:p>
            <a:r>
              <a:rPr lang="en-US" altLang="zh-CN" sz="2800" dirty="0"/>
              <a:t>Possible problems and solutions</a:t>
            </a:r>
            <a:endParaRPr lang="zh-CN" altLang="en-US" sz="2800" dirty="0"/>
          </a:p>
        </p:txBody>
      </p:sp>
      <p:sp>
        <p:nvSpPr>
          <p:cNvPr id="5" name="Slide Number Placeholder 4"/>
          <p:cNvSpPr>
            <a:spLocks noGrp="1"/>
          </p:cNvSpPr>
          <p:nvPr>
            <p:ph type="sldNum" sz="quarter" idx="12"/>
          </p:nvPr>
        </p:nvSpPr>
        <p:spPr/>
        <p:txBody>
          <a:bodyPr/>
          <a:lstStyle/>
          <a:p>
            <a:fld id="{A98CDD02-4660-42E9-8265-3044AE103B5E}" type="slidenum">
              <a:rPr lang="zh-CN" altLang="en-US" smtClean="0"/>
            </a:fld>
            <a:endParaRPr lang="zh-CN" altLang="en-US"/>
          </a:p>
        </p:txBody>
      </p:sp>
      <p:sp>
        <p:nvSpPr>
          <p:cNvPr id="9" name="文本框 8"/>
          <p:cNvSpPr txBox="1"/>
          <p:nvPr/>
        </p:nvSpPr>
        <p:spPr>
          <a:xfrm>
            <a:off x="1320926" y="2735607"/>
            <a:ext cx="1634550" cy="400110"/>
          </a:xfrm>
          <a:prstGeom prst="rect">
            <a:avLst/>
          </a:prstGeom>
          <a:noFill/>
        </p:spPr>
        <p:txBody>
          <a:bodyPr wrap="none" lIns="91440" tIns="91440" rIns="91440" bIns="91440" rtlCol="0" anchor="ctr" anchorCtr="0">
            <a:spAutoFit/>
          </a:bodyPr>
          <a:lstStyle/>
          <a:p>
            <a:pPr algn="l"/>
            <a:r>
              <a:rPr lang="en-US" sz="1400" dirty="0">
                <a:solidFill>
                  <a:schemeClr val="tx1"/>
                </a:solidFill>
                <a:latin typeface="微软雅黑" panose="020B0503020204020204" pitchFamily="34" charset="-122"/>
                <a:ea typeface="微软雅黑" panose="020B0503020204020204" pitchFamily="34" charset="-122"/>
              </a:rPr>
              <a:t>Inappropriate CT</a:t>
            </a:r>
            <a:endParaRPr lang="en-US" sz="1400" dirty="0">
              <a:solidFill>
                <a:schemeClr val="tx1"/>
              </a:solidFill>
              <a:latin typeface="微软雅黑" panose="020B0503020204020204" pitchFamily="34" charset="-122"/>
              <a:ea typeface="微软雅黑" panose="020B0503020204020204" pitchFamily="34" charset="-122"/>
            </a:endParaRPr>
          </a:p>
        </p:txBody>
      </p:sp>
      <p:sp>
        <p:nvSpPr>
          <p:cNvPr id="10" name="乘号 9"/>
          <p:cNvSpPr/>
          <p:nvPr/>
        </p:nvSpPr>
        <p:spPr>
          <a:xfrm>
            <a:off x="1429752" y="1075909"/>
            <a:ext cx="1416899" cy="1553136"/>
          </a:xfrm>
          <a:prstGeom prst="mathMultiply">
            <a:avLst>
              <a:gd name="adj1" fmla="val 1022"/>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图片 11"/>
          <p:cNvPicPr>
            <a:picLocks noChangeAspect="1"/>
          </p:cNvPicPr>
          <p:nvPr/>
        </p:nvPicPr>
        <p:blipFill rotWithShape="1">
          <a:blip r:embed="rId2"/>
          <a:srcRect t="32208" r="47901" b="51169"/>
          <a:stretch>
            <a:fillRect/>
          </a:stretch>
        </p:blipFill>
        <p:spPr>
          <a:xfrm>
            <a:off x="4185344" y="1653765"/>
            <a:ext cx="3189844" cy="731521"/>
          </a:xfrm>
          <a:prstGeom prst="rect">
            <a:avLst/>
          </a:prstGeom>
        </p:spPr>
      </p:pic>
      <p:sp>
        <p:nvSpPr>
          <p:cNvPr id="21" name="文本框 20"/>
          <p:cNvSpPr txBox="1"/>
          <p:nvPr/>
        </p:nvSpPr>
        <p:spPr>
          <a:xfrm>
            <a:off x="4348920" y="2612324"/>
            <a:ext cx="2862692" cy="615553"/>
          </a:xfrm>
          <a:prstGeom prst="rect">
            <a:avLst/>
          </a:prstGeom>
          <a:noFill/>
        </p:spPr>
        <p:txBody>
          <a:bodyPr wrap="square" lIns="91440" tIns="91440" rIns="91440" bIns="91440" rtlCol="0" anchor="ctr" anchorCtr="0">
            <a:spAutoFit/>
          </a:bodyPr>
          <a:lstStyle/>
          <a:p>
            <a:pPr algn="l"/>
            <a:r>
              <a:rPr lang="en-US" sz="1400" dirty="0">
                <a:solidFill>
                  <a:schemeClr val="tx1"/>
                </a:solidFill>
                <a:latin typeface="微软雅黑" panose="020B0503020204020204" pitchFamily="34" charset="-122"/>
                <a:ea typeface="微软雅黑" panose="020B0503020204020204" pitchFamily="34" charset="-122"/>
              </a:rPr>
              <a:t>There are other energy flows in the PV line. CT</a:t>
            </a:r>
            <a:r>
              <a:rPr lang="zh-CN" altLang="en-US" sz="1400" dirty="0">
                <a:solidFill>
                  <a:schemeClr val="tx1"/>
                </a:solidFill>
                <a:latin typeface="微软雅黑" panose="020B0503020204020204" pitchFamily="34" charset="-122"/>
                <a:ea typeface="微软雅黑" panose="020B0503020204020204" pitchFamily="34" charset="-122"/>
              </a:rPr>
              <a:t>只卡光伏</a:t>
            </a:r>
            <a:endParaRPr lang="en-US" sz="1400" dirty="0">
              <a:solidFill>
                <a:schemeClr val="tx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flipH="1" flipV="1">
            <a:off x="8742627" y="953370"/>
            <a:ext cx="854783" cy="1400790"/>
          </a:xfrm>
          <a:prstGeom prst="rect">
            <a:avLst/>
          </a:prstGeom>
        </p:spPr>
      </p:pic>
      <p:sp>
        <p:nvSpPr>
          <p:cNvPr id="23" name="文本框 22"/>
          <p:cNvSpPr txBox="1"/>
          <p:nvPr/>
        </p:nvSpPr>
        <p:spPr>
          <a:xfrm>
            <a:off x="7738672" y="2616202"/>
            <a:ext cx="2862692" cy="615553"/>
          </a:xfrm>
          <a:prstGeom prst="rect">
            <a:avLst/>
          </a:prstGeom>
          <a:noFill/>
        </p:spPr>
        <p:txBody>
          <a:bodyPr wrap="square" lIns="91440" tIns="91440" rIns="91440" bIns="91440" rtlCol="0" anchor="ctr" anchorCtr="0">
            <a:spAutoFit/>
          </a:bodyPr>
          <a:lstStyle/>
          <a:p>
            <a:pPr algn="l"/>
            <a:r>
              <a:rPr lang="en-US" sz="1400" dirty="0">
                <a:solidFill>
                  <a:schemeClr val="tx1"/>
                </a:solidFill>
                <a:latin typeface="微软雅黑" panose="020B0503020204020204" pitchFamily="34" charset="-122"/>
                <a:ea typeface="微软雅黑" panose="020B0503020204020204" pitchFamily="34" charset="-122"/>
              </a:rPr>
              <a:t>T</a:t>
            </a:r>
            <a:r>
              <a:rPr lang="en-US" sz="1400" dirty="0">
                <a:latin typeface="微软雅黑" panose="020B0503020204020204" pitchFamily="34" charset="-122"/>
                <a:ea typeface="微软雅黑" panose="020B0503020204020204" pitchFamily="34" charset="-122"/>
              </a:rPr>
              <a:t>he</a:t>
            </a:r>
            <a:r>
              <a:rPr lang="zh-CN" altLang="en-US" sz="1400" dirty="0">
                <a:latin typeface="微软雅黑" panose="020B0503020204020204" pitchFamily="34" charset="-122"/>
                <a:ea typeface="微软雅黑" panose="020B0503020204020204" pitchFamily="34" charset="-122"/>
              </a:rPr>
              <a:t> </a:t>
            </a:r>
            <a:r>
              <a:rPr lang="en-US" altLang="zh-CN" sz="1400" dirty="0">
                <a:latin typeface="微软雅黑" panose="020B0503020204020204" pitchFamily="34" charset="-122"/>
                <a:ea typeface="微软雅黑" panose="020B0503020204020204" pitchFamily="34" charset="-122"/>
              </a:rPr>
              <a:t>wiring was reversed during installation.</a:t>
            </a:r>
            <a:endParaRPr lang="en-US" sz="1400" dirty="0">
              <a:solidFill>
                <a:schemeClr val="tx1"/>
              </a:solidFill>
              <a:latin typeface="微软雅黑" panose="020B0503020204020204" pitchFamily="34" charset="-122"/>
              <a:ea typeface="微软雅黑" panose="020B0503020204020204" pitchFamily="34" charset="-122"/>
            </a:endParaRPr>
          </a:p>
        </p:txBody>
      </p:sp>
      <p:sp>
        <p:nvSpPr>
          <p:cNvPr id="24" name="箭头: 下 23"/>
          <p:cNvSpPr/>
          <p:nvPr/>
        </p:nvSpPr>
        <p:spPr>
          <a:xfrm>
            <a:off x="5477435" y="3416356"/>
            <a:ext cx="618565" cy="818063"/>
          </a:xfrm>
          <a:prstGeom prst="downArrow">
            <a:avLst/>
          </a:prstGeom>
          <a:solidFill>
            <a:srgbClr val="0070C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图片 24" descr="图片包含 关, 桌子, 键盘, 街道&#10;&#10;描述已自动生成"/>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9752" y="4234419"/>
            <a:ext cx="1378038" cy="1378038"/>
          </a:xfrm>
          <a:prstGeom prst="rect">
            <a:avLst/>
          </a:prstGeom>
          <a:noFill/>
          <a:ln>
            <a:noFill/>
          </a:ln>
        </p:spPr>
      </p:pic>
      <p:sp>
        <p:nvSpPr>
          <p:cNvPr id="26" name="文本框 25"/>
          <p:cNvSpPr txBox="1"/>
          <p:nvPr/>
        </p:nvSpPr>
        <p:spPr>
          <a:xfrm>
            <a:off x="840890" y="5782091"/>
            <a:ext cx="2594621" cy="400110"/>
          </a:xfrm>
          <a:prstGeom prst="rect">
            <a:avLst/>
          </a:prstGeom>
          <a:noFill/>
        </p:spPr>
        <p:txBody>
          <a:bodyPr wrap="none" lIns="91440" tIns="91440" rIns="91440" bIns="91440" rtlCol="0" anchor="ctr" anchorCtr="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en-US" dirty="0"/>
              <a:t>Using the recommended CT</a:t>
            </a:r>
            <a:endParaRPr lang="en-US" dirty="0"/>
          </a:p>
        </p:txBody>
      </p:sp>
      <p:sp>
        <p:nvSpPr>
          <p:cNvPr id="28" name="文本框 27"/>
          <p:cNvSpPr txBox="1"/>
          <p:nvPr/>
        </p:nvSpPr>
        <p:spPr>
          <a:xfrm>
            <a:off x="4117968" y="5704705"/>
            <a:ext cx="3620704" cy="615553"/>
          </a:xfrm>
          <a:prstGeom prst="rect">
            <a:avLst/>
          </a:prstGeom>
          <a:noFill/>
        </p:spPr>
        <p:txBody>
          <a:bodyPr wrap="square" lIns="91440" tIns="91440" rIns="91440" bIns="91440" rtlCol="0" anchor="ctr" anchorCtr="0">
            <a:spAutoFit/>
          </a:bodyPr>
          <a:lstStyle/>
          <a:p>
            <a:pPr algn="l"/>
            <a:r>
              <a:rPr lang="en-US" sz="1400" dirty="0">
                <a:solidFill>
                  <a:schemeClr val="tx1"/>
                </a:solidFill>
                <a:latin typeface="微软雅黑" panose="020B0503020204020204" pitchFamily="34" charset="-122"/>
                <a:ea typeface="微软雅黑" panose="020B0503020204020204" pitchFamily="34" charset="-122"/>
              </a:rPr>
              <a:t>Verify that there are no other energy flows in the PV line</a:t>
            </a:r>
            <a:endParaRPr lang="en-US" sz="1400" dirty="0">
              <a:solidFill>
                <a:schemeClr val="tx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907858" y="5790244"/>
            <a:ext cx="3379103" cy="615553"/>
          </a:xfrm>
          <a:prstGeom prst="rect">
            <a:avLst/>
          </a:prstGeom>
          <a:noFill/>
        </p:spPr>
        <p:txBody>
          <a:bodyPr wrap="square" lIns="91440" tIns="91440" rIns="91440" bIns="91440" rtlCol="0" anchor="ctr" anchorCtr="0">
            <a:spAutoFit/>
          </a:bodyPr>
          <a:lstStyle/>
          <a:p>
            <a:pPr algn="l"/>
            <a:r>
              <a:rPr lang="en-US" sz="1400" dirty="0">
                <a:solidFill>
                  <a:schemeClr val="tx1"/>
                </a:solidFill>
                <a:latin typeface="微软雅黑" panose="020B0503020204020204" pitchFamily="34" charset="-122"/>
                <a:ea typeface="微软雅黑" panose="020B0503020204020204" pitchFamily="34" charset="-122"/>
              </a:rPr>
              <a:t>Ensure th</a:t>
            </a:r>
            <a:r>
              <a:rPr lang="en-US" sz="1400" dirty="0">
                <a:latin typeface="微软雅黑" panose="020B0503020204020204" pitchFamily="34" charset="-122"/>
                <a:ea typeface="微软雅黑" panose="020B0503020204020204" pitchFamily="34" charset="-122"/>
              </a:rPr>
              <a:t>at the wiring matches the silk screen</a:t>
            </a:r>
            <a:endParaRPr lang="en-US" sz="1400" dirty="0">
              <a:solidFill>
                <a:schemeClr val="tx1"/>
              </a:solidFill>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rotWithShape="1">
          <a:blip r:embed="rId2"/>
          <a:srcRect t="32208" r="47901" b="51169"/>
          <a:stretch>
            <a:fillRect/>
          </a:stretch>
        </p:blipFill>
        <p:spPr>
          <a:xfrm>
            <a:off x="4021768" y="4682792"/>
            <a:ext cx="3189844" cy="731521"/>
          </a:xfrm>
          <a:prstGeom prst="rect">
            <a:avLst/>
          </a:prstGeom>
        </p:spPr>
      </p:pic>
      <p:cxnSp>
        <p:nvCxnSpPr>
          <p:cNvPr id="33" name="直接连接符 32"/>
          <p:cNvCxnSpPr/>
          <p:nvPr/>
        </p:nvCxnSpPr>
        <p:spPr>
          <a:xfrm>
            <a:off x="6309360" y="1901190"/>
            <a:ext cx="0" cy="346710"/>
          </a:xfrm>
          <a:prstGeom prst="line">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511290" y="1852477"/>
            <a:ext cx="0" cy="346710"/>
          </a:xfrm>
          <a:prstGeom prst="line">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017618" y="759979"/>
            <a:ext cx="0" cy="219192"/>
          </a:xfrm>
          <a:prstGeom prst="line">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9078578" y="759979"/>
            <a:ext cx="0" cy="219192"/>
          </a:xfrm>
          <a:prstGeom prst="line">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8900152" y="608281"/>
            <a:ext cx="269866" cy="230832"/>
          </a:xfrm>
          <a:prstGeom prst="rect">
            <a:avLst/>
          </a:prstGeom>
          <a:noFill/>
        </p:spPr>
        <p:txBody>
          <a:bodyPr wrap="square" lIns="91440" tIns="91440" rIns="91440" bIns="91440" rtlCol="0" anchor="ctr" anchorCtr="0">
            <a:spAutoFit/>
          </a:bodyPr>
          <a:lstStyle/>
          <a:p>
            <a:pPr algn="l"/>
            <a:r>
              <a:rPr lang="en-US" sz="300" dirty="0">
                <a:solidFill>
                  <a:schemeClr val="tx1"/>
                </a:solidFill>
                <a:latin typeface="微软雅黑" panose="020B0503020204020204" pitchFamily="34" charset="-122"/>
                <a:ea typeface="微软雅黑" panose="020B0503020204020204" pitchFamily="34" charset="-122"/>
              </a:rPr>
              <a:t>A</a:t>
            </a:r>
            <a:r>
              <a:rPr lang="en-US" altLang="zh-CN" sz="300" dirty="0">
                <a:solidFill>
                  <a:schemeClr val="tx1"/>
                </a:solidFill>
                <a:latin typeface="微软雅黑" panose="020B0503020204020204" pitchFamily="34" charset="-122"/>
                <a:ea typeface="微软雅黑" panose="020B0503020204020204" pitchFamily="34" charset="-122"/>
              </a:rPr>
              <a:t>+</a:t>
            </a:r>
            <a:endParaRPr lang="en-US" sz="300" dirty="0">
              <a:solidFill>
                <a:schemeClr val="tx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974447" y="608281"/>
            <a:ext cx="269866" cy="230832"/>
          </a:xfrm>
          <a:prstGeom prst="rect">
            <a:avLst/>
          </a:prstGeom>
          <a:noFill/>
        </p:spPr>
        <p:txBody>
          <a:bodyPr wrap="square" lIns="91440" tIns="91440" rIns="91440" bIns="91440" rtlCol="0" anchor="ctr" anchorCtr="0">
            <a:spAutoFit/>
          </a:bodyPr>
          <a:lstStyle/>
          <a:p>
            <a:pPr algn="l"/>
            <a:r>
              <a:rPr lang="en-US" sz="300" dirty="0">
                <a:solidFill>
                  <a:schemeClr val="tx1"/>
                </a:solidFill>
                <a:latin typeface="微软雅黑" panose="020B0503020204020204" pitchFamily="34" charset="-122"/>
                <a:ea typeface="微软雅黑" panose="020B0503020204020204" pitchFamily="34" charset="-122"/>
              </a:rPr>
              <a:t>A</a:t>
            </a:r>
            <a:r>
              <a:rPr lang="en-US" altLang="zh-CN" sz="300" dirty="0">
                <a:solidFill>
                  <a:schemeClr val="tx1"/>
                </a:solidFill>
                <a:latin typeface="微软雅黑" panose="020B0503020204020204" pitchFamily="34" charset="-122"/>
                <a:ea typeface="微软雅黑" panose="020B0503020204020204" pitchFamily="34" charset="-122"/>
              </a:rPr>
              <a:t>-</a:t>
            </a:r>
            <a:endParaRPr lang="en-US" sz="300" dirty="0">
              <a:solidFill>
                <a:schemeClr val="tx1"/>
              </a:solidFill>
              <a:latin typeface="微软雅黑" panose="020B0503020204020204" pitchFamily="34" charset="-122"/>
              <a:ea typeface="微软雅黑" panose="020B0503020204020204" pitchFamily="34" charset="-122"/>
            </a:endParaRPr>
          </a:p>
        </p:txBody>
      </p:sp>
      <p:pic>
        <p:nvPicPr>
          <p:cNvPr id="40" name="图片 39"/>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flipH="1" flipV="1">
            <a:off x="8722860" y="3352041"/>
            <a:ext cx="1584926" cy="2597324"/>
          </a:xfrm>
          <a:prstGeom prst="rect">
            <a:avLst/>
          </a:prstGeom>
        </p:spPr>
      </p:pic>
      <p:sp>
        <p:nvSpPr>
          <p:cNvPr id="3" name="乘号 2"/>
          <p:cNvSpPr/>
          <p:nvPr/>
        </p:nvSpPr>
        <p:spPr>
          <a:xfrm>
            <a:off x="5035307" y="1148346"/>
            <a:ext cx="1416899" cy="1553136"/>
          </a:xfrm>
          <a:prstGeom prst="mathMultiply">
            <a:avLst>
              <a:gd name="adj1" fmla="val 1022"/>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乘号 3"/>
          <p:cNvSpPr/>
          <p:nvPr/>
        </p:nvSpPr>
        <p:spPr>
          <a:xfrm>
            <a:off x="8461568" y="927169"/>
            <a:ext cx="1416899" cy="1553136"/>
          </a:xfrm>
          <a:prstGeom prst="mathMultiply">
            <a:avLst>
              <a:gd name="adj1" fmla="val 1022"/>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5.xml><?xml version="1.0" encoding="utf-8"?>
<p:tagLst xmlns:p="http://schemas.openxmlformats.org/presentationml/2006/main">
  <p:tag name="TABLE_ENDDRAG_ORIGIN_RECT" val="853*387"/>
  <p:tag name="TABLE_ENDDRAG_RECT" val="52*65*853*387"/>
</p:tagLst>
</file>

<file path=ppt/tags/tag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0.xml><?xml version="1.0" encoding="utf-8"?>
<p:tagLst xmlns:p="http://schemas.openxmlformats.org/presentationml/2006/main">
  <p:tag name="commondata" val="eyJoZGlkIjoiYzZjOWU1Zjg0Y2ZmYzIwNjM5M2Q4ZjVkNDFkNmU2ZjEifQ=="/>
</p:tagLst>
</file>

<file path=ppt/theme/theme1.xml><?xml version="1.0" encoding="utf-8"?>
<a:theme xmlns:a="http://schemas.openxmlformats.org/drawingml/2006/main" name="1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FranklinWH_微软雅黑_黑字">
  <a:themeElements>
    <a:clrScheme name="Custom 1">
      <a:dk1>
        <a:srgbClr val="000000"/>
      </a:dk1>
      <a:lt1>
        <a:sysClr val="window" lastClr="FFFFFF"/>
      </a:lt1>
      <a:dk2>
        <a:srgbClr val="637052"/>
      </a:dk2>
      <a:lt2>
        <a:srgbClr val="CCDDEA"/>
      </a:lt2>
      <a:accent1>
        <a:srgbClr val="D38A3B"/>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WH Template.">
      <a:majorFont>
        <a:latin typeface="Lato Black"/>
        <a:ea typeface="微软雅黑"/>
        <a:cs typeface=""/>
      </a:majorFont>
      <a:minorFont>
        <a:latin typeface="Lato"/>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91440" tIns="91440" rIns="91440" bIns="91440" rtlCol="0" anchor="ctr" anchorCtr="0">
        <a:spAutoFit/>
      </a:bodyPr>
      <a:lstStyle>
        <a:defPPr algn="l">
          <a:defRPr sz="1400" dirty="0" err="1" smtClean="0">
            <a:solidFill>
              <a:schemeClr val="tx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
</file>

<file path=customXml/item2.xml>��
</file>

<file path=customXml/item3.xml>��
</file>

<file path=customXml/itemProps17.xml><?xml version="1.0" encoding="utf-8"?>
<ds:datastoreItem xmlns:ds="http://schemas.openxmlformats.org/officeDocument/2006/customXml" ds:itemID="{97A4C383-A0C6-4159-A3DE-C5E0F3E3AC5B}">
  <ds:schemaRefs/>
</ds:datastoreItem>
</file>

<file path=customXml/itemProps18.xml><?xml version="1.0" encoding="utf-8"?>
<ds:datastoreItem xmlns:ds="http://schemas.openxmlformats.org/officeDocument/2006/customXml" ds:itemID="{401BC756-6D08-4FC6-8D1B-D70A5AC62437}">
  <ds:schemaRefs/>
</ds:datastoreItem>
</file>

<file path=customXml/itemProps19.xml><?xml version="1.0" encoding="utf-8"?>
<ds:datastoreItem xmlns:ds="http://schemas.openxmlformats.org/officeDocument/2006/customXml" ds:itemID="{65ED15D0-7CD1-41FC-997E-4B8B79E16FDD}">
  <ds:schemaRefs/>
</ds:datastoreItem>
</file>

<file path=docProps/app.xml><?xml version="1.0" encoding="utf-8"?>
<Properties xmlns="http://schemas.openxmlformats.org/officeDocument/2006/extended-properties" xmlns:vt="http://schemas.openxmlformats.org/officeDocument/2006/docPropsVTypes">
  <Template>FranklinWH_PPT模板_微软雅黑_黑字_右下Logo</Template>
  <TotalTime>0</TotalTime>
  <Words>7416</Words>
  <Application>WPS 演示</Application>
  <PresentationFormat>宽屏</PresentationFormat>
  <Paragraphs>362</Paragraphs>
  <Slides>20</Slides>
  <Notes>7</Notes>
  <HiddenSlides>0</HiddenSlides>
  <MMClips>0</MMClips>
  <ScaleCrop>false</ScaleCrop>
  <HeadingPairs>
    <vt:vector size="8" baseType="variant">
      <vt:variant>
        <vt:lpstr>已用的字体</vt:lpstr>
      </vt:variant>
      <vt:variant>
        <vt:i4>13</vt:i4>
      </vt:variant>
      <vt:variant>
        <vt:lpstr>主题</vt:lpstr>
      </vt:variant>
      <vt:variant>
        <vt:i4>9</vt:i4>
      </vt:variant>
      <vt:variant>
        <vt:lpstr>嵌入 OLE 服务器</vt:lpstr>
      </vt:variant>
      <vt:variant>
        <vt:i4>1</vt:i4>
      </vt:variant>
      <vt:variant>
        <vt:lpstr>幻灯片标题</vt:lpstr>
      </vt:variant>
      <vt:variant>
        <vt:i4>20</vt:i4>
      </vt:variant>
    </vt:vector>
  </HeadingPairs>
  <TitlesOfParts>
    <vt:vector size="43" baseType="lpstr">
      <vt:lpstr>Arial</vt:lpstr>
      <vt:lpstr>宋体</vt:lpstr>
      <vt:lpstr>Wingdings</vt:lpstr>
      <vt:lpstr>微软雅黑</vt:lpstr>
      <vt:lpstr>Lato Light</vt:lpstr>
      <vt:lpstr>Lato Black</vt:lpstr>
      <vt:lpstr>HarmonyOS Sans SC Black</vt:lpstr>
      <vt:lpstr>Lato</vt:lpstr>
      <vt:lpstr>Cambria Math</vt:lpstr>
      <vt:lpstr>Times New Roman</vt:lpstr>
      <vt:lpstr>Arial Unicode MS</vt:lpstr>
      <vt:lpstr>等线</vt:lpstr>
      <vt:lpstr>Wingdings</vt:lpstr>
      <vt:lpstr>1_FranklinWH_微软雅黑_黑字</vt:lpstr>
      <vt:lpstr>2_FranklinWH_微软雅黑_黑字</vt:lpstr>
      <vt:lpstr>3_FranklinWH_微软雅黑_黑字</vt:lpstr>
      <vt:lpstr>4_FranklinWH_微软雅黑_黑字</vt:lpstr>
      <vt:lpstr>5_FranklinWH_微软雅黑_黑字</vt:lpstr>
      <vt:lpstr>6_FranklinWH_微软雅黑_黑字</vt:lpstr>
      <vt:lpstr>7_FranklinWH_微软雅黑_黑字</vt:lpstr>
      <vt:lpstr>8_FranklinWH_微软雅黑_黑字</vt:lpstr>
      <vt:lpstr>9_FranklinWH_微软雅黑_黑字</vt:lpstr>
      <vt:lpstr>Package</vt:lpstr>
      <vt:lpstr>NEM+ Training Materials</vt:lpstr>
      <vt:lpstr>NEM+ in Hawaii</vt:lpstr>
      <vt:lpstr>Overview</vt:lpstr>
      <vt:lpstr>Option 1:External CT on Line Side – Wiring Solution</vt:lpstr>
      <vt:lpstr>Option 1:External CT</vt:lpstr>
      <vt:lpstr>Option 1:External CT - Principle</vt:lpstr>
      <vt:lpstr>Option 1:External CT - Fleetview configuration</vt:lpstr>
      <vt:lpstr>Option 1:External CT on Line Side – Wiring Solution</vt:lpstr>
      <vt:lpstr>aGate 1.3 sulotion:External CT on Non Backup LoadSide(Scenario 1)   </vt:lpstr>
      <vt:lpstr>Option 1:External CT - App configuration</vt:lpstr>
      <vt:lpstr>PowerPoint 演示文稿</vt:lpstr>
      <vt:lpstr>aGate 1.3 sulotion:External CT on Non Backup LoadSide</vt:lpstr>
      <vt:lpstr>Option 2: Meter Kit CTs</vt:lpstr>
      <vt:lpstr>Option 2: Meter Kit CTs – App Setting</vt:lpstr>
      <vt:lpstr>Option 2: Meter Kit CTs – Wiring Solution</vt:lpstr>
      <vt:lpstr>Option 3: aPbox in load side </vt:lpstr>
      <vt:lpstr>Option 3: aPbox in load side – App Setting </vt:lpstr>
      <vt:lpstr>Option 3: aPbox in load side – Principle </vt:lpstr>
      <vt:lpstr>Possible problems and solutions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OR需求评审模板</dc:title>
  <dc:creator>Jesson Huang/FWH</dc:creator>
  <cp:lastModifiedBy>急性子</cp:lastModifiedBy>
  <cp:revision>107</cp:revision>
  <dcterms:created xsi:type="dcterms:W3CDTF">2022-03-24T13:38:00Z</dcterms:created>
  <dcterms:modified xsi:type="dcterms:W3CDTF">2024-09-05T05:34:12Z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0x010100624F339721ED1C4EA35F58AE4CD91B8B</vt:lpwstr>
  </property>
  <property fmtid="{D5CDD505-2E9C-101B-9397-08002B2CF9AE}" pid="3" name="ICV">
    <vt:lpwstr>C37DA5B7D13041CF821F5EDDE024F799_13</vt:lpwstr>
  </property>
  <property fmtid="{D5CDD505-2E9C-101B-9397-08002B2CF9AE}" pid="4" name="KSOProductBuildVer">
    <vt:lpwstr>2052-12.1.0.16417</vt:lpwstr>
  </property>
</Properties>
</file>